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7" r:id="rId2"/>
    <p:sldId id="258" r:id="rId3"/>
    <p:sldId id="260" r:id="rId4"/>
    <p:sldId id="261" r:id="rId5"/>
    <p:sldId id="262" r:id="rId6"/>
    <p:sldId id="263" r:id="rId7"/>
    <p:sldId id="264" r:id="rId8"/>
    <p:sldId id="265" r:id="rId9"/>
    <p:sldId id="266" r:id="rId10"/>
    <p:sldId id="267" r:id="rId11"/>
    <p:sldId id="269" r:id="rId12"/>
    <p:sldId id="271" r:id="rId13"/>
    <p:sldId id="270" r:id="rId14"/>
    <p:sldId id="272" r:id="rId15"/>
    <p:sldId id="275" r:id="rId16"/>
    <p:sldId id="274" r:id="rId17"/>
    <p:sldId id="278" r:id="rId18"/>
    <p:sldId id="293" r:id="rId19"/>
    <p:sldId id="289" r:id="rId20"/>
    <p:sldId id="288" r:id="rId21"/>
    <p:sldId id="280" r:id="rId22"/>
    <p:sldId id="279" r:id="rId23"/>
    <p:sldId id="290" r:id="rId24"/>
    <p:sldId id="291" r:id="rId25"/>
    <p:sldId id="292" r:id="rId26"/>
    <p:sldId id="282" r:id="rId27"/>
    <p:sldId id="286" r:id="rId28"/>
    <p:sldId id="283" r:id="rId29"/>
    <p:sldId id="287" r:id="rId30"/>
    <p:sldId id="276" r:id="rId31"/>
    <p:sldId id="277"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36"/>
    <p:restoredTop sz="94661"/>
  </p:normalViewPr>
  <p:slideViewPr>
    <p:cSldViewPr snapToGrid="0" snapToObjects="1">
      <p:cViewPr varScale="1">
        <p:scale>
          <a:sx n="164" d="100"/>
          <a:sy n="164" d="100"/>
        </p:scale>
        <p:origin x="176" y="64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8B1622-68A6-B146-B043-8F5926DD6937}" type="doc">
      <dgm:prSet loTypeId="urn:microsoft.com/office/officeart/2005/8/layout/hProcess9" loCatId="process" qsTypeId="urn:microsoft.com/office/officeart/2005/8/quickstyle/simple4" qsCatId="simple" csTypeId="urn:microsoft.com/office/officeart/2005/8/colors/accent0_3" csCatId="mainScheme" phldr="1"/>
      <dgm:spPr/>
      <dgm:t>
        <a:bodyPr/>
        <a:lstStyle/>
        <a:p>
          <a:endParaRPr lang="en-US"/>
        </a:p>
      </dgm:t>
    </dgm:pt>
    <dgm:pt modelId="{4A131459-AA15-6341-82C3-0D7F816433CD}">
      <dgm:prSet phldrT="[Text]"/>
      <dgm:spPr/>
      <dgm:t>
        <a:bodyPr/>
        <a:lstStyle/>
        <a:p>
          <a:r>
            <a:rPr lang="en-US" dirty="0"/>
            <a:t>Education</a:t>
          </a:r>
        </a:p>
      </dgm:t>
    </dgm:pt>
    <dgm:pt modelId="{D12C0542-381B-474A-9398-3F4F23D59311}" type="parTrans" cxnId="{1FA6E505-1440-FA4C-8E08-4505598664FC}">
      <dgm:prSet/>
      <dgm:spPr/>
      <dgm:t>
        <a:bodyPr/>
        <a:lstStyle/>
        <a:p>
          <a:endParaRPr lang="en-US"/>
        </a:p>
      </dgm:t>
    </dgm:pt>
    <dgm:pt modelId="{28188FD9-3486-3543-8486-5868C82E6B5D}" type="sibTrans" cxnId="{1FA6E505-1440-FA4C-8E08-4505598664FC}">
      <dgm:prSet/>
      <dgm:spPr/>
      <dgm:t>
        <a:bodyPr/>
        <a:lstStyle/>
        <a:p>
          <a:endParaRPr lang="en-US"/>
        </a:p>
      </dgm:t>
    </dgm:pt>
    <dgm:pt modelId="{5ED8E6DF-277E-4E41-999B-BEB9490F864B}">
      <dgm:prSet phldrT="[Text]"/>
      <dgm:spPr/>
      <dgm:t>
        <a:bodyPr/>
        <a:lstStyle/>
        <a:p>
          <a:r>
            <a:rPr lang="en-US" dirty="0"/>
            <a:t>Skills Building </a:t>
          </a:r>
        </a:p>
      </dgm:t>
    </dgm:pt>
    <dgm:pt modelId="{5E7B3E0B-6722-544C-809B-B70EB0732EF2}" type="parTrans" cxnId="{6A8323AC-8914-4E4B-AAE3-A892217B5D97}">
      <dgm:prSet/>
      <dgm:spPr/>
      <dgm:t>
        <a:bodyPr/>
        <a:lstStyle/>
        <a:p>
          <a:endParaRPr lang="en-US"/>
        </a:p>
      </dgm:t>
    </dgm:pt>
    <dgm:pt modelId="{BB6C8A0B-EC11-1C44-BF83-26BD31939EA9}" type="sibTrans" cxnId="{6A8323AC-8914-4E4B-AAE3-A892217B5D97}">
      <dgm:prSet/>
      <dgm:spPr/>
      <dgm:t>
        <a:bodyPr/>
        <a:lstStyle/>
        <a:p>
          <a:endParaRPr lang="en-US"/>
        </a:p>
      </dgm:t>
    </dgm:pt>
    <dgm:pt modelId="{E18AA770-3B2B-7A4B-9BF2-A7534CB09C82}">
      <dgm:prSet phldrT="[Text]"/>
      <dgm:spPr/>
      <dgm:t>
        <a:bodyPr/>
        <a:lstStyle/>
        <a:p>
          <a:r>
            <a:rPr lang="en-US" dirty="0"/>
            <a:t>Responsible Action </a:t>
          </a:r>
        </a:p>
      </dgm:t>
    </dgm:pt>
    <dgm:pt modelId="{F9E88408-0CBD-B543-BBD8-1FE8883A0A73}" type="parTrans" cxnId="{4CD8A8C1-9B61-C341-988D-FAB820FFC2B2}">
      <dgm:prSet/>
      <dgm:spPr/>
      <dgm:t>
        <a:bodyPr/>
        <a:lstStyle/>
        <a:p>
          <a:endParaRPr lang="en-US"/>
        </a:p>
      </dgm:t>
    </dgm:pt>
    <dgm:pt modelId="{D64E2A30-FA7D-CF44-96D7-28D68628AF9C}" type="sibTrans" cxnId="{4CD8A8C1-9B61-C341-988D-FAB820FFC2B2}">
      <dgm:prSet/>
      <dgm:spPr/>
      <dgm:t>
        <a:bodyPr/>
        <a:lstStyle/>
        <a:p>
          <a:endParaRPr lang="en-US"/>
        </a:p>
      </dgm:t>
    </dgm:pt>
    <dgm:pt modelId="{E1C7C118-E9B9-974F-B011-DC1C451D5425}">
      <dgm:prSet phldrT="[Text]"/>
      <dgm:spPr/>
      <dgm:t>
        <a:bodyPr/>
        <a:lstStyle/>
        <a:p>
          <a:r>
            <a:rPr lang="en-US" dirty="0"/>
            <a:t>Assessment &amp; Accountability </a:t>
          </a:r>
        </a:p>
      </dgm:t>
    </dgm:pt>
    <dgm:pt modelId="{040DE63F-110E-EF40-9335-2F6D4979E011}" type="parTrans" cxnId="{A99A30F9-8C2D-9443-A802-09259CCDADBA}">
      <dgm:prSet/>
      <dgm:spPr/>
      <dgm:t>
        <a:bodyPr/>
        <a:lstStyle/>
        <a:p>
          <a:endParaRPr lang="en-US"/>
        </a:p>
      </dgm:t>
    </dgm:pt>
    <dgm:pt modelId="{CBBE9852-ABE2-294E-A38A-D04EF7DAF36E}" type="sibTrans" cxnId="{A99A30F9-8C2D-9443-A802-09259CCDADBA}">
      <dgm:prSet/>
      <dgm:spPr/>
      <dgm:t>
        <a:bodyPr/>
        <a:lstStyle/>
        <a:p>
          <a:endParaRPr lang="en-US"/>
        </a:p>
      </dgm:t>
    </dgm:pt>
    <dgm:pt modelId="{FB5C25B0-9A69-074E-A540-43D228680495}" type="pres">
      <dgm:prSet presAssocID="{588B1622-68A6-B146-B043-8F5926DD6937}" presName="CompostProcess" presStyleCnt="0">
        <dgm:presLayoutVars>
          <dgm:dir/>
          <dgm:resizeHandles val="exact"/>
        </dgm:presLayoutVars>
      </dgm:prSet>
      <dgm:spPr/>
    </dgm:pt>
    <dgm:pt modelId="{CF1695BF-DBBC-6F4D-A5AA-838D6F380EC3}" type="pres">
      <dgm:prSet presAssocID="{588B1622-68A6-B146-B043-8F5926DD6937}" presName="arrow" presStyleLbl="bgShp" presStyleIdx="0" presStyleCnt="1"/>
      <dgm:spPr/>
    </dgm:pt>
    <dgm:pt modelId="{F374BCA5-A6FD-2B4C-8892-00F175373CF1}" type="pres">
      <dgm:prSet presAssocID="{588B1622-68A6-B146-B043-8F5926DD6937}" presName="linearProcess" presStyleCnt="0"/>
      <dgm:spPr/>
    </dgm:pt>
    <dgm:pt modelId="{27C36A72-0618-934E-B9BB-57B2DE9FC19C}" type="pres">
      <dgm:prSet presAssocID="{4A131459-AA15-6341-82C3-0D7F816433CD}" presName="textNode" presStyleLbl="node1" presStyleIdx="0" presStyleCnt="4">
        <dgm:presLayoutVars>
          <dgm:bulletEnabled val="1"/>
        </dgm:presLayoutVars>
      </dgm:prSet>
      <dgm:spPr/>
    </dgm:pt>
    <dgm:pt modelId="{1DC1FD8E-584C-8E4E-8FEC-784175322BC4}" type="pres">
      <dgm:prSet presAssocID="{28188FD9-3486-3543-8486-5868C82E6B5D}" presName="sibTrans" presStyleCnt="0"/>
      <dgm:spPr/>
    </dgm:pt>
    <dgm:pt modelId="{7C211FFF-C1E1-FA4B-958F-188A808506C8}" type="pres">
      <dgm:prSet presAssocID="{5ED8E6DF-277E-4E41-999B-BEB9490F864B}" presName="textNode" presStyleLbl="node1" presStyleIdx="1" presStyleCnt="4">
        <dgm:presLayoutVars>
          <dgm:bulletEnabled val="1"/>
        </dgm:presLayoutVars>
      </dgm:prSet>
      <dgm:spPr/>
    </dgm:pt>
    <dgm:pt modelId="{7C0DF83B-9575-F340-B513-DE4A568D2F9F}" type="pres">
      <dgm:prSet presAssocID="{BB6C8A0B-EC11-1C44-BF83-26BD31939EA9}" presName="sibTrans" presStyleCnt="0"/>
      <dgm:spPr/>
    </dgm:pt>
    <dgm:pt modelId="{ED1863C2-A997-394A-BC5B-485F6EE225A5}" type="pres">
      <dgm:prSet presAssocID="{E18AA770-3B2B-7A4B-9BF2-A7534CB09C82}" presName="textNode" presStyleLbl="node1" presStyleIdx="2" presStyleCnt="4">
        <dgm:presLayoutVars>
          <dgm:bulletEnabled val="1"/>
        </dgm:presLayoutVars>
      </dgm:prSet>
      <dgm:spPr/>
    </dgm:pt>
    <dgm:pt modelId="{907CEFCA-5081-D842-8987-3F2990DC4931}" type="pres">
      <dgm:prSet presAssocID="{D64E2A30-FA7D-CF44-96D7-28D68628AF9C}" presName="sibTrans" presStyleCnt="0"/>
      <dgm:spPr/>
    </dgm:pt>
    <dgm:pt modelId="{297CFBAB-D6F6-5946-9DF9-1C96D3848264}" type="pres">
      <dgm:prSet presAssocID="{E1C7C118-E9B9-974F-B011-DC1C451D5425}" presName="textNode" presStyleLbl="node1" presStyleIdx="3" presStyleCnt="4">
        <dgm:presLayoutVars>
          <dgm:bulletEnabled val="1"/>
        </dgm:presLayoutVars>
      </dgm:prSet>
      <dgm:spPr/>
    </dgm:pt>
  </dgm:ptLst>
  <dgm:cxnLst>
    <dgm:cxn modelId="{1FA6E505-1440-FA4C-8E08-4505598664FC}" srcId="{588B1622-68A6-B146-B043-8F5926DD6937}" destId="{4A131459-AA15-6341-82C3-0D7F816433CD}" srcOrd="0" destOrd="0" parTransId="{D12C0542-381B-474A-9398-3F4F23D59311}" sibTransId="{28188FD9-3486-3543-8486-5868C82E6B5D}"/>
    <dgm:cxn modelId="{7C84EE17-4263-074A-8BB4-A46D5519EF61}" type="presOf" srcId="{4A131459-AA15-6341-82C3-0D7F816433CD}" destId="{27C36A72-0618-934E-B9BB-57B2DE9FC19C}" srcOrd="0" destOrd="0" presId="urn:microsoft.com/office/officeart/2005/8/layout/hProcess9"/>
    <dgm:cxn modelId="{B3FC9876-07B8-144B-A8AF-19C5C7ECFA82}" type="presOf" srcId="{5ED8E6DF-277E-4E41-999B-BEB9490F864B}" destId="{7C211FFF-C1E1-FA4B-958F-188A808506C8}" srcOrd="0" destOrd="0" presId="urn:microsoft.com/office/officeart/2005/8/layout/hProcess9"/>
    <dgm:cxn modelId="{6A8323AC-8914-4E4B-AAE3-A892217B5D97}" srcId="{588B1622-68A6-B146-B043-8F5926DD6937}" destId="{5ED8E6DF-277E-4E41-999B-BEB9490F864B}" srcOrd="1" destOrd="0" parTransId="{5E7B3E0B-6722-544C-809B-B70EB0732EF2}" sibTransId="{BB6C8A0B-EC11-1C44-BF83-26BD31939EA9}"/>
    <dgm:cxn modelId="{5837B8B0-6D17-C442-AD0C-571D1C068A56}" type="presOf" srcId="{E1C7C118-E9B9-974F-B011-DC1C451D5425}" destId="{297CFBAB-D6F6-5946-9DF9-1C96D3848264}" srcOrd="0" destOrd="0" presId="urn:microsoft.com/office/officeart/2005/8/layout/hProcess9"/>
    <dgm:cxn modelId="{715C53B9-FB68-4F40-BCFA-049CC0CE2646}" type="presOf" srcId="{588B1622-68A6-B146-B043-8F5926DD6937}" destId="{FB5C25B0-9A69-074E-A540-43D228680495}" srcOrd="0" destOrd="0" presId="urn:microsoft.com/office/officeart/2005/8/layout/hProcess9"/>
    <dgm:cxn modelId="{4CD8A8C1-9B61-C341-988D-FAB820FFC2B2}" srcId="{588B1622-68A6-B146-B043-8F5926DD6937}" destId="{E18AA770-3B2B-7A4B-9BF2-A7534CB09C82}" srcOrd="2" destOrd="0" parTransId="{F9E88408-0CBD-B543-BBD8-1FE8883A0A73}" sibTransId="{D64E2A30-FA7D-CF44-96D7-28D68628AF9C}"/>
    <dgm:cxn modelId="{A3395EDC-1CC1-1A41-93DD-5765ADC35114}" type="presOf" srcId="{E18AA770-3B2B-7A4B-9BF2-A7534CB09C82}" destId="{ED1863C2-A997-394A-BC5B-485F6EE225A5}" srcOrd="0" destOrd="0" presId="urn:microsoft.com/office/officeart/2005/8/layout/hProcess9"/>
    <dgm:cxn modelId="{A99A30F9-8C2D-9443-A802-09259CCDADBA}" srcId="{588B1622-68A6-B146-B043-8F5926DD6937}" destId="{E1C7C118-E9B9-974F-B011-DC1C451D5425}" srcOrd="3" destOrd="0" parTransId="{040DE63F-110E-EF40-9335-2F6D4979E011}" sibTransId="{CBBE9852-ABE2-294E-A38A-D04EF7DAF36E}"/>
    <dgm:cxn modelId="{65F203C1-4A5E-2F4D-9F84-543270AB397B}" type="presParOf" srcId="{FB5C25B0-9A69-074E-A540-43D228680495}" destId="{CF1695BF-DBBC-6F4D-A5AA-838D6F380EC3}" srcOrd="0" destOrd="0" presId="urn:microsoft.com/office/officeart/2005/8/layout/hProcess9"/>
    <dgm:cxn modelId="{3ED7251F-D269-764E-9106-63809C52E97C}" type="presParOf" srcId="{FB5C25B0-9A69-074E-A540-43D228680495}" destId="{F374BCA5-A6FD-2B4C-8892-00F175373CF1}" srcOrd="1" destOrd="0" presId="urn:microsoft.com/office/officeart/2005/8/layout/hProcess9"/>
    <dgm:cxn modelId="{85B8A41C-8C63-4540-B132-D2C406DC70AF}" type="presParOf" srcId="{F374BCA5-A6FD-2B4C-8892-00F175373CF1}" destId="{27C36A72-0618-934E-B9BB-57B2DE9FC19C}" srcOrd="0" destOrd="0" presId="urn:microsoft.com/office/officeart/2005/8/layout/hProcess9"/>
    <dgm:cxn modelId="{0EA3CEAC-E163-074E-8863-2D7DDC3EF43B}" type="presParOf" srcId="{F374BCA5-A6FD-2B4C-8892-00F175373CF1}" destId="{1DC1FD8E-584C-8E4E-8FEC-784175322BC4}" srcOrd="1" destOrd="0" presId="urn:microsoft.com/office/officeart/2005/8/layout/hProcess9"/>
    <dgm:cxn modelId="{E61D566E-3D76-EA4B-89CF-CE30E89CD29A}" type="presParOf" srcId="{F374BCA5-A6FD-2B4C-8892-00F175373CF1}" destId="{7C211FFF-C1E1-FA4B-958F-188A808506C8}" srcOrd="2" destOrd="0" presId="urn:microsoft.com/office/officeart/2005/8/layout/hProcess9"/>
    <dgm:cxn modelId="{783692C6-7ACB-5F40-B175-5E3929302289}" type="presParOf" srcId="{F374BCA5-A6FD-2B4C-8892-00F175373CF1}" destId="{7C0DF83B-9575-F340-B513-DE4A568D2F9F}" srcOrd="3" destOrd="0" presId="urn:microsoft.com/office/officeart/2005/8/layout/hProcess9"/>
    <dgm:cxn modelId="{8D71568E-4A7E-AD4C-AA32-FC0A8808EEAF}" type="presParOf" srcId="{F374BCA5-A6FD-2B4C-8892-00F175373CF1}" destId="{ED1863C2-A997-394A-BC5B-485F6EE225A5}" srcOrd="4" destOrd="0" presId="urn:microsoft.com/office/officeart/2005/8/layout/hProcess9"/>
    <dgm:cxn modelId="{EE4AB367-9872-F249-8308-922BF128ECB8}" type="presParOf" srcId="{F374BCA5-A6FD-2B4C-8892-00F175373CF1}" destId="{907CEFCA-5081-D842-8987-3F2990DC4931}" srcOrd="5" destOrd="0" presId="urn:microsoft.com/office/officeart/2005/8/layout/hProcess9"/>
    <dgm:cxn modelId="{594FC3C1-886C-7B46-9624-36CA12F602D0}" type="presParOf" srcId="{F374BCA5-A6FD-2B4C-8892-00F175373CF1}" destId="{297CFBAB-D6F6-5946-9DF9-1C96D384826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0CB0CE-4EB9-4DBC-9C51-8699436B9E93}" type="doc">
      <dgm:prSet loTypeId="urn:microsoft.com/office/officeart/2005/8/layout/cycle8" loCatId="cycle" qsTypeId="urn:microsoft.com/office/officeart/2005/8/quickstyle/simple5" qsCatId="simple" csTypeId="urn:microsoft.com/office/officeart/2005/8/colors/accent4_1" csCatId="accent4" phldr="1"/>
      <dgm:spPr/>
      <dgm:t>
        <a:bodyPr/>
        <a:lstStyle/>
        <a:p>
          <a:endParaRPr lang="en-US"/>
        </a:p>
      </dgm:t>
    </dgm:pt>
    <dgm:pt modelId="{81D4C3F3-A59D-4BA5-AB75-4634B81E76B6}">
      <dgm:prSet phldrT="[Text]"/>
      <dgm:spPr/>
      <dgm:t>
        <a:bodyPr/>
        <a:lstStyle/>
        <a:p>
          <a:pPr algn="ctr"/>
          <a:endParaRPr lang="en-US" b="1" dirty="0"/>
        </a:p>
        <a:p>
          <a:pPr algn="ctr"/>
          <a:r>
            <a:rPr lang="en-US" b="1" dirty="0"/>
            <a:t>Acceptance</a:t>
          </a:r>
        </a:p>
      </dgm:t>
    </dgm:pt>
    <dgm:pt modelId="{B7CD65EB-B47E-4A99-A35B-7B1C1BDB3A4E}" type="parTrans" cxnId="{CCCE4295-FE34-4B83-91AF-699BEDB38910}">
      <dgm:prSet/>
      <dgm:spPr/>
      <dgm:t>
        <a:bodyPr/>
        <a:lstStyle/>
        <a:p>
          <a:pPr algn="ctr"/>
          <a:endParaRPr lang="en-US"/>
        </a:p>
      </dgm:t>
    </dgm:pt>
    <dgm:pt modelId="{D7E5641D-D68B-49A7-BFE2-561759D4D4BB}" type="sibTrans" cxnId="{CCCE4295-FE34-4B83-91AF-699BEDB38910}">
      <dgm:prSet/>
      <dgm:spPr/>
      <dgm:t>
        <a:bodyPr/>
        <a:lstStyle/>
        <a:p>
          <a:pPr algn="ctr"/>
          <a:endParaRPr lang="en-US"/>
        </a:p>
      </dgm:t>
    </dgm:pt>
    <dgm:pt modelId="{31930307-891F-4E10-9FEB-B5D618135181}">
      <dgm:prSet phldrT="[Text]"/>
      <dgm:spPr/>
      <dgm:t>
        <a:bodyPr/>
        <a:lstStyle/>
        <a:p>
          <a:pPr algn="ctr"/>
          <a:r>
            <a:rPr lang="en-US" b="1" dirty="0"/>
            <a:t>Action</a:t>
          </a:r>
        </a:p>
      </dgm:t>
    </dgm:pt>
    <dgm:pt modelId="{65BD4127-E74B-4C37-85BA-2636C49BC3F8}" type="parTrans" cxnId="{A0971673-5850-4539-B2DD-5809C96F9247}">
      <dgm:prSet/>
      <dgm:spPr/>
      <dgm:t>
        <a:bodyPr/>
        <a:lstStyle/>
        <a:p>
          <a:pPr algn="ctr"/>
          <a:endParaRPr lang="en-US"/>
        </a:p>
      </dgm:t>
    </dgm:pt>
    <dgm:pt modelId="{B4B100B4-5136-4301-84B5-0BA32F163E12}" type="sibTrans" cxnId="{A0971673-5850-4539-B2DD-5809C96F9247}">
      <dgm:prSet/>
      <dgm:spPr/>
      <dgm:t>
        <a:bodyPr/>
        <a:lstStyle/>
        <a:p>
          <a:pPr algn="ctr"/>
          <a:endParaRPr lang="en-US"/>
        </a:p>
      </dgm:t>
    </dgm:pt>
    <dgm:pt modelId="{D152E240-4B28-416F-A1E0-18185BAB803E}">
      <dgm:prSet phldrT="[Text]"/>
      <dgm:spPr/>
      <dgm:t>
        <a:bodyPr/>
        <a:lstStyle/>
        <a:p>
          <a:pPr algn="ctr"/>
          <a:r>
            <a:rPr lang="en-US" b="1" dirty="0"/>
            <a:t>Assessment &amp; Adaptation</a:t>
          </a:r>
        </a:p>
      </dgm:t>
    </dgm:pt>
    <dgm:pt modelId="{E7C87ADA-7F11-47E0-BB17-37C17CF90704}" type="parTrans" cxnId="{C899D824-58F9-423C-ACF3-44B58CCDCF28}">
      <dgm:prSet/>
      <dgm:spPr/>
      <dgm:t>
        <a:bodyPr/>
        <a:lstStyle/>
        <a:p>
          <a:pPr algn="ctr"/>
          <a:endParaRPr lang="en-US"/>
        </a:p>
      </dgm:t>
    </dgm:pt>
    <dgm:pt modelId="{11977112-BDC7-4D49-BD79-E8BF6A47E7D6}" type="sibTrans" cxnId="{C899D824-58F9-423C-ACF3-44B58CCDCF28}">
      <dgm:prSet/>
      <dgm:spPr/>
      <dgm:t>
        <a:bodyPr/>
        <a:lstStyle/>
        <a:p>
          <a:pPr algn="ctr"/>
          <a:endParaRPr lang="en-US"/>
        </a:p>
      </dgm:t>
    </dgm:pt>
    <dgm:pt modelId="{7BB91952-30C1-47F9-8041-001DCE0ED9E9}">
      <dgm:prSet/>
      <dgm:spPr/>
      <dgm:t>
        <a:bodyPr/>
        <a:lstStyle/>
        <a:p>
          <a:pPr algn="ctr"/>
          <a:r>
            <a:rPr lang="en-US" b="1" dirty="0"/>
            <a:t> Acknowledge</a:t>
          </a:r>
        </a:p>
      </dgm:t>
    </dgm:pt>
    <dgm:pt modelId="{5AF5D490-D656-48F7-93D8-598CCDFCBAC2}" type="parTrans" cxnId="{C8BB4A98-7B8E-4097-A1CA-3CC0AA8FEBAF}">
      <dgm:prSet/>
      <dgm:spPr/>
      <dgm:t>
        <a:bodyPr/>
        <a:lstStyle/>
        <a:p>
          <a:pPr algn="ctr"/>
          <a:endParaRPr lang="en-US"/>
        </a:p>
      </dgm:t>
    </dgm:pt>
    <dgm:pt modelId="{48AEE8EC-C3E6-459B-A62C-86D296A43BC6}" type="sibTrans" cxnId="{C8BB4A98-7B8E-4097-A1CA-3CC0AA8FEBAF}">
      <dgm:prSet/>
      <dgm:spPr/>
      <dgm:t>
        <a:bodyPr/>
        <a:lstStyle/>
        <a:p>
          <a:pPr algn="ctr"/>
          <a:endParaRPr lang="en-US"/>
        </a:p>
      </dgm:t>
    </dgm:pt>
    <dgm:pt modelId="{C9B75173-8983-4258-85C9-8859E4B888E5}" type="pres">
      <dgm:prSet presAssocID="{840CB0CE-4EB9-4DBC-9C51-8699436B9E93}" presName="compositeShape" presStyleCnt="0">
        <dgm:presLayoutVars>
          <dgm:chMax val="7"/>
          <dgm:dir/>
          <dgm:resizeHandles val="exact"/>
        </dgm:presLayoutVars>
      </dgm:prSet>
      <dgm:spPr/>
    </dgm:pt>
    <dgm:pt modelId="{EC8D44CF-BE5D-4784-9104-E1A9F880F64A}" type="pres">
      <dgm:prSet presAssocID="{840CB0CE-4EB9-4DBC-9C51-8699436B9E93}" presName="wedge1" presStyleLbl="node1" presStyleIdx="0" presStyleCnt="4"/>
      <dgm:spPr/>
    </dgm:pt>
    <dgm:pt modelId="{69B73E51-1C9E-4ACE-BF36-633149BCBC58}" type="pres">
      <dgm:prSet presAssocID="{840CB0CE-4EB9-4DBC-9C51-8699436B9E93}" presName="dummy1a" presStyleCnt="0"/>
      <dgm:spPr/>
    </dgm:pt>
    <dgm:pt modelId="{0585039A-CB2E-43B6-ADE1-DA3B013B3CDF}" type="pres">
      <dgm:prSet presAssocID="{840CB0CE-4EB9-4DBC-9C51-8699436B9E93}" presName="dummy1b" presStyleCnt="0"/>
      <dgm:spPr/>
    </dgm:pt>
    <dgm:pt modelId="{D3E42D10-A268-4F23-8B35-AA91E8A36059}" type="pres">
      <dgm:prSet presAssocID="{840CB0CE-4EB9-4DBC-9C51-8699436B9E93}" presName="wedge1Tx" presStyleLbl="node1" presStyleIdx="0" presStyleCnt="4">
        <dgm:presLayoutVars>
          <dgm:chMax val="0"/>
          <dgm:chPref val="0"/>
          <dgm:bulletEnabled val="1"/>
        </dgm:presLayoutVars>
      </dgm:prSet>
      <dgm:spPr/>
    </dgm:pt>
    <dgm:pt modelId="{A5E65C91-2CB8-4FA5-A504-21FD663063A6}" type="pres">
      <dgm:prSet presAssocID="{840CB0CE-4EB9-4DBC-9C51-8699436B9E93}" presName="wedge2" presStyleLbl="node1" presStyleIdx="1" presStyleCnt="4"/>
      <dgm:spPr/>
    </dgm:pt>
    <dgm:pt modelId="{B1FC345E-2CED-4B62-9876-465146E35526}" type="pres">
      <dgm:prSet presAssocID="{840CB0CE-4EB9-4DBC-9C51-8699436B9E93}" presName="dummy2a" presStyleCnt="0"/>
      <dgm:spPr/>
    </dgm:pt>
    <dgm:pt modelId="{EB4DF655-E1D8-42A1-AFA2-479001E2D2EF}" type="pres">
      <dgm:prSet presAssocID="{840CB0CE-4EB9-4DBC-9C51-8699436B9E93}" presName="dummy2b" presStyleCnt="0"/>
      <dgm:spPr/>
    </dgm:pt>
    <dgm:pt modelId="{29176889-6157-45D9-A598-CCBDC70A502D}" type="pres">
      <dgm:prSet presAssocID="{840CB0CE-4EB9-4DBC-9C51-8699436B9E93}" presName="wedge2Tx" presStyleLbl="node1" presStyleIdx="1" presStyleCnt="4">
        <dgm:presLayoutVars>
          <dgm:chMax val="0"/>
          <dgm:chPref val="0"/>
          <dgm:bulletEnabled val="1"/>
        </dgm:presLayoutVars>
      </dgm:prSet>
      <dgm:spPr/>
    </dgm:pt>
    <dgm:pt modelId="{05D37777-C471-4049-A0AD-0883C3B9A071}" type="pres">
      <dgm:prSet presAssocID="{840CB0CE-4EB9-4DBC-9C51-8699436B9E93}" presName="wedge3" presStyleLbl="node1" presStyleIdx="2" presStyleCnt="4"/>
      <dgm:spPr/>
    </dgm:pt>
    <dgm:pt modelId="{3AC7879A-8BD1-499B-A5DF-1C6B11C9C189}" type="pres">
      <dgm:prSet presAssocID="{840CB0CE-4EB9-4DBC-9C51-8699436B9E93}" presName="dummy3a" presStyleCnt="0"/>
      <dgm:spPr/>
    </dgm:pt>
    <dgm:pt modelId="{21C8A2D9-08B0-44CA-B53D-FB2D207F3F60}" type="pres">
      <dgm:prSet presAssocID="{840CB0CE-4EB9-4DBC-9C51-8699436B9E93}" presName="dummy3b" presStyleCnt="0"/>
      <dgm:spPr/>
    </dgm:pt>
    <dgm:pt modelId="{99E476A3-AAA3-4487-82BD-9DEB77EE4363}" type="pres">
      <dgm:prSet presAssocID="{840CB0CE-4EB9-4DBC-9C51-8699436B9E93}" presName="wedge3Tx" presStyleLbl="node1" presStyleIdx="2" presStyleCnt="4">
        <dgm:presLayoutVars>
          <dgm:chMax val="0"/>
          <dgm:chPref val="0"/>
          <dgm:bulletEnabled val="1"/>
        </dgm:presLayoutVars>
      </dgm:prSet>
      <dgm:spPr/>
    </dgm:pt>
    <dgm:pt modelId="{C49A5080-4C27-41B1-ABFF-EACE6DB599FF}" type="pres">
      <dgm:prSet presAssocID="{840CB0CE-4EB9-4DBC-9C51-8699436B9E93}" presName="wedge4" presStyleLbl="node1" presStyleIdx="3" presStyleCnt="4"/>
      <dgm:spPr/>
    </dgm:pt>
    <dgm:pt modelId="{025C67D0-5BCB-4B9A-AFCB-EB14CBCA2C0C}" type="pres">
      <dgm:prSet presAssocID="{840CB0CE-4EB9-4DBC-9C51-8699436B9E93}" presName="dummy4a" presStyleCnt="0"/>
      <dgm:spPr/>
    </dgm:pt>
    <dgm:pt modelId="{0263BA13-5223-487E-95DF-1895DE4BF88D}" type="pres">
      <dgm:prSet presAssocID="{840CB0CE-4EB9-4DBC-9C51-8699436B9E93}" presName="dummy4b" presStyleCnt="0"/>
      <dgm:spPr/>
    </dgm:pt>
    <dgm:pt modelId="{E41181AC-7E6D-4460-952F-772FC5E31325}" type="pres">
      <dgm:prSet presAssocID="{840CB0CE-4EB9-4DBC-9C51-8699436B9E93}" presName="wedge4Tx" presStyleLbl="node1" presStyleIdx="3" presStyleCnt="4">
        <dgm:presLayoutVars>
          <dgm:chMax val="0"/>
          <dgm:chPref val="0"/>
          <dgm:bulletEnabled val="1"/>
        </dgm:presLayoutVars>
      </dgm:prSet>
      <dgm:spPr/>
    </dgm:pt>
    <dgm:pt modelId="{FBCAA798-296F-4FDE-AA44-5490CB54868A}" type="pres">
      <dgm:prSet presAssocID="{D7E5641D-D68B-49A7-BFE2-561759D4D4BB}" presName="arrowWedge1" presStyleLbl="fgSibTrans2D1" presStyleIdx="0" presStyleCnt="4"/>
      <dgm:spPr/>
    </dgm:pt>
    <dgm:pt modelId="{A484C0DB-AAF5-4406-8326-176CCFF56618}" type="pres">
      <dgm:prSet presAssocID="{B4B100B4-5136-4301-84B5-0BA32F163E12}" presName="arrowWedge2" presStyleLbl="fgSibTrans2D1" presStyleIdx="1" presStyleCnt="4"/>
      <dgm:spPr/>
    </dgm:pt>
    <dgm:pt modelId="{AC8FE2B2-C537-45A5-98B9-3D5D1E13A59F}" type="pres">
      <dgm:prSet presAssocID="{11977112-BDC7-4D49-BD79-E8BF6A47E7D6}" presName="arrowWedge3" presStyleLbl="fgSibTrans2D1" presStyleIdx="2" presStyleCnt="4"/>
      <dgm:spPr/>
    </dgm:pt>
    <dgm:pt modelId="{29DC0B4A-53AF-40A4-8AB6-4A99E3AA3813}" type="pres">
      <dgm:prSet presAssocID="{48AEE8EC-C3E6-459B-A62C-86D296A43BC6}" presName="arrowWedge4" presStyleLbl="fgSibTrans2D1" presStyleIdx="3" presStyleCnt="4"/>
      <dgm:spPr/>
    </dgm:pt>
  </dgm:ptLst>
  <dgm:cxnLst>
    <dgm:cxn modelId="{F664FA10-3801-CF44-AF48-75090B8BA9A8}" type="presOf" srcId="{840CB0CE-4EB9-4DBC-9C51-8699436B9E93}" destId="{C9B75173-8983-4258-85C9-8859E4B888E5}" srcOrd="0" destOrd="0" presId="urn:microsoft.com/office/officeart/2005/8/layout/cycle8"/>
    <dgm:cxn modelId="{C899D824-58F9-423C-ACF3-44B58CCDCF28}" srcId="{840CB0CE-4EB9-4DBC-9C51-8699436B9E93}" destId="{D152E240-4B28-416F-A1E0-18185BAB803E}" srcOrd="2" destOrd="0" parTransId="{E7C87ADA-7F11-47E0-BB17-37C17CF90704}" sibTransId="{11977112-BDC7-4D49-BD79-E8BF6A47E7D6}"/>
    <dgm:cxn modelId="{5B679432-F931-1D41-B1F8-6A2EB795BA55}" type="presOf" srcId="{81D4C3F3-A59D-4BA5-AB75-4634B81E76B6}" destId="{EC8D44CF-BE5D-4784-9104-E1A9F880F64A}" srcOrd="0" destOrd="0" presId="urn:microsoft.com/office/officeart/2005/8/layout/cycle8"/>
    <dgm:cxn modelId="{F30A3B6C-2301-2D40-AC90-2EDDAFD35F6C}" type="presOf" srcId="{81D4C3F3-A59D-4BA5-AB75-4634B81E76B6}" destId="{D3E42D10-A268-4F23-8B35-AA91E8A36059}" srcOrd="1" destOrd="0" presId="urn:microsoft.com/office/officeart/2005/8/layout/cycle8"/>
    <dgm:cxn modelId="{E2A0D76F-4447-1841-874D-5E4F4C1C44EC}" type="presOf" srcId="{7BB91952-30C1-47F9-8041-001DCE0ED9E9}" destId="{E41181AC-7E6D-4460-952F-772FC5E31325}" srcOrd="1" destOrd="0" presId="urn:microsoft.com/office/officeart/2005/8/layout/cycle8"/>
    <dgm:cxn modelId="{419E1070-36D6-9D45-A4E0-9AC4F43E30F6}" type="presOf" srcId="{31930307-891F-4E10-9FEB-B5D618135181}" destId="{A5E65C91-2CB8-4FA5-A504-21FD663063A6}" srcOrd="0" destOrd="0" presId="urn:microsoft.com/office/officeart/2005/8/layout/cycle8"/>
    <dgm:cxn modelId="{A0971673-5850-4539-B2DD-5809C96F9247}" srcId="{840CB0CE-4EB9-4DBC-9C51-8699436B9E93}" destId="{31930307-891F-4E10-9FEB-B5D618135181}" srcOrd="1" destOrd="0" parTransId="{65BD4127-E74B-4C37-85BA-2636C49BC3F8}" sibTransId="{B4B100B4-5136-4301-84B5-0BA32F163E12}"/>
    <dgm:cxn modelId="{2141317A-F8DD-3F48-9492-A44BCE9CA8B0}" type="presOf" srcId="{D152E240-4B28-416F-A1E0-18185BAB803E}" destId="{05D37777-C471-4049-A0AD-0883C3B9A071}" srcOrd="0" destOrd="0" presId="urn:microsoft.com/office/officeart/2005/8/layout/cycle8"/>
    <dgm:cxn modelId="{CCCE4295-FE34-4B83-91AF-699BEDB38910}" srcId="{840CB0CE-4EB9-4DBC-9C51-8699436B9E93}" destId="{81D4C3F3-A59D-4BA5-AB75-4634B81E76B6}" srcOrd="0" destOrd="0" parTransId="{B7CD65EB-B47E-4A99-A35B-7B1C1BDB3A4E}" sibTransId="{D7E5641D-D68B-49A7-BFE2-561759D4D4BB}"/>
    <dgm:cxn modelId="{C8BB4A98-7B8E-4097-A1CA-3CC0AA8FEBAF}" srcId="{840CB0CE-4EB9-4DBC-9C51-8699436B9E93}" destId="{7BB91952-30C1-47F9-8041-001DCE0ED9E9}" srcOrd="3" destOrd="0" parTransId="{5AF5D490-D656-48F7-93D8-598CCDFCBAC2}" sibTransId="{48AEE8EC-C3E6-459B-A62C-86D296A43BC6}"/>
    <dgm:cxn modelId="{59B517C9-ED83-8A48-8474-B4672905CE61}" type="presOf" srcId="{7BB91952-30C1-47F9-8041-001DCE0ED9E9}" destId="{C49A5080-4C27-41B1-ABFF-EACE6DB599FF}" srcOrd="0" destOrd="0" presId="urn:microsoft.com/office/officeart/2005/8/layout/cycle8"/>
    <dgm:cxn modelId="{1D6328E9-63A4-FA47-94B7-51F9B6EA2A5D}" type="presOf" srcId="{31930307-891F-4E10-9FEB-B5D618135181}" destId="{29176889-6157-45D9-A598-CCBDC70A502D}" srcOrd="1" destOrd="0" presId="urn:microsoft.com/office/officeart/2005/8/layout/cycle8"/>
    <dgm:cxn modelId="{E410CDF6-B7B1-C749-9B4C-3869EADD95EC}" type="presOf" srcId="{D152E240-4B28-416F-A1E0-18185BAB803E}" destId="{99E476A3-AAA3-4487-82BD-9DEB77EE4363}" srcOrd="1" destOrd="0" presId="urn:microsoft.com/office/officeart/2005/8/layout/cycle8"/>
    <dgm:cxn modelId="{F7FD049E-5D84-1E46-990C-A73DC310D5A9}" type="presParOf" srcId="{C9B75173-8983-4258-85C9-8859E4B888E5}" destId="{EC8D44CF-BE5D-4784-9104-E1A9F880F64A}" srcOrd="0" destOrd="0" presId="urn:microsoft.com/office/officeart/2005/8/layout/cycle8"/>
    <dgm:cxn modelId="{A28F6344-6A83-344E-84E3-F666CF9219B5}" type="presParOf" srcId="{C9B75173-8983-4258-85C9-8859E4B888E5}" destId="{69B73E51-1C9E-4ACE-BF36-633149BCBC58}" srcOrd="1" destOrd="0" presId="urn:microsoft.com/office/officeart/2005/8/layout/cycle8"/>
    <dgm:cxn modelId="{B0ABED21-A06E-9249-85D4-89103F737839}" type="presParOf" srcId="{C9B75173-8983-4258-85C9-8859E4B888E5}" destId="{0585039A-CB2E-43B6-ADE1-DA3B013B3CDF}" srcOrd="2" destOrd="0" presId="urn:microsoft.com/office/officeart/2005/8/layout/cycle8"/>
    <dgm:cxn modelId="{9A170F6C-827C-3748-A7AA-01378B90F89F}" type="presParOf" srcId="{C9B75173-8983-4258-85C9-8859E4B888E5}" destId="{D3E42D10-A268-4F23-8B35-AA91E8A36059}" srcOrd="3" destOrd="0" presId="urn:microsoft.com/office/officeart/2005/8/layout/cycle8"/>
    <dgm:cxn modelId="{219C052A-EA99-B64B-A1AC-D2CB2A577BBF}" type="presParOf" srcId="{C9B75173-8983-4258-85C9-8859E4B888E5}" destId="{A5E65C91-2CB8-4FA5-A504-21FD663063A6}" srcOrd="4" destOrd="0" presId="urn:microsoft.com/office/officeart/2005/8/layout/cycle8"/>
    <dgm:cxn modelId="{A907F191-5883-E448-9C9F-DCB2E8FE5D9F}" type="presParOf" srcId="{C9B75173-8983-4258-85C9-8859E4B888E5}" destId="{B1FC345E-2CED-4B62-9876-465146E35526}" srcOrd="5" destOrd="0" presId="urn:microsoft.com/office/officeart/2005/8/layout/cycle8"/>
    <dgm:cxn modelId="{2784977F-2055-9640-BD88-03AB07855FE2}" type="presParOf" srcId="{C9B75173-8983-4258-85C9-8859E4B888E5}" destId="{EB4DF655-E1D8-42A1-AFA2-479001E2D2EF}" srcOrd="6" destOrd="0" presId="urn:microsoft.com/office/officeart/2005/8/layout/cycle8"/>
    <dgm:cxn modelId="{5AAEC4D5-E128-294A-AE49-11FC7CF9D5D6}" type="presParOf" srcId="{C9B75173-8983-4258-85C9-8859E4B888E5}" destId="{29176889-6157-45D9-A598-CCBDC70A502D}" srcOrd="7" destOrd="0" presId="urn:microsoft.com/office/officeart/2005/8/layout/cycle8"/>
    <dgm:cxn modelId="{675F67CE-B794-754E-8284-7FD89DD7878B}" type="presParOf" srcId="{C9B75173-8983-4258-85C9-8859E4B888E5}" destId="{05D37777-C471-4049-A0AD-0883C3B9A071}" srcOrd="8" destOrd="0" presId="urn:microsoft.com/office/officeart/2005/8/layout/cycle8"/>
    <dgm:cxn modelId="{7B4BC451-3463-1F40-B8C5-78DD7E68719B}" type="presParOf" srcId="{C9B75173-8983-4258-85C9-8859E4B888E5}" destId="{3AC7879A-8BD1-499B-A5DF-1C6B11C9C189}" srcOrd="9" destOrd="0" presId="urn:microsoft.com/office/officeart/2005/8/layout/cycle8"/>
    <dgm:cxn modelId="{EF4CC356-42E5-1C43-BD77-4C0FF01E1604}" type="presParOf" srcId="{C9B75173-8983-4258-85C9-8859E4B888E5}" destId="{21C8A2D9-08B0-44CA-B53D-FB2D207F3F60}" srcOrd="10" destOrd="0" presId="urn:microsoft.com/office/officeart/2005/8/layout/cycle8"/>
    <dgm:cxn modelId="{09253C01-921B-3B44-850B-BAE8D5B3A346}" type="presParOf" srcId="{C9B75173-8983-4258-85C9-8859E4B888E5}" destId="{99E476A3-AAA3-4487-82BD-9DEB77EE4363}" srcOrd="11" destOrd="0" presId="urn:microsoft.com/office/officeart/2005/8/layout/cycle8"/>
    <dgm:cxn modelId="{B4C29876-5A4A-C141-8071-0337489A8F7B}" type="presParOf" srcId="{C9B75173-8983-4258-85C9-8859E4B888E5}" destId="{C49A5080-4C27-41B1-ABFF-EACE6DB599FF}" srcOrd="12" destOrd="0" presId="urn:microsoft.com/office/officeart/2005/8/layout/cycle8"/>
    <dgm:cxn modelId="{22B3B708-03E4-3C43-BB53-CD57F67D23DC}" type="presParOf" srcId="{C9B75173-8983-4258-85C9-8859E4B888E5}" destId="{025C67D0-5BCB-4B9A-AFCB-EB14CBCA2C0C}" srcOrd="13" destOrd="0" presId="urn:microsoft.com/office/officeart/2005/8/layout/cycle8"/>
    <dgm:cxn modelId="{A5C221B8-4308-404E-B751-738F9BB7CAAE}" type="presParOf" srcId="{C9B75173-8983-4258-85C9-8859E4B888E5}" destId="{0263BA13-5223-487E-95DF-1895DE4BF88D}" srcOrd="14" destOrd="0" presId="urn:microsoft.com/office/officeart/2005/8/layout/cycle8"/>
    <dgm:cxn modelId="{93401C0F-34FA-9E41-981E-B3CCE93E06B7}" type="presParOf" srcId="{C9B75173-8983-4258-85C9-8859E4B888E5}" destId="{E41181AC-7E6D-4460-952F-772FC5E31325}" srcOrd="15" destOrd="0" presId="urn:microsoft.com/office/officeart/2005/8/layout/cycle8"/>
    <dgm:cxn modelId="{1F255ACE-7C0E-A34E-944F-2BA2A9392ED1}" type="presParOf" srcId="{C9B75173-8983-4258-85C9-8859E4B888E5}" destId="{FBCAA798-296F-4FDE-AA44-5490CB54868A}" srcOrd="16" destOrd="0" presId="urn:microsoft.com/office/officeart/2005/8/layout/cycle8"/>
    <dgm:cxn modelId="{8595DB87-160F-F742-9253-A4B30C573F41}" type="presParOf" srcId="{C9B75173-8983-4258-85C9-8859E4B888E5}" destId="{A484C0DB-AAF5-4406-8326-176CCFF56618}" srcOrd="17" destOrd="0" presId="urn:microsoft.com/office/officeart/2005/8/layout/cycle8"/>
    <dgm:cxn modelId="{7F062B64-C3C4-EC40-94ED-5D3D45D05E17}" type="presParOf" srcId="{C9B75173-8983-4258-85C9-8859E4B888E5}" destId="{AC8FE2B2-C537-45A5-98B9-3D5D1E13A59F}" srcOrd="18" destOrd="0" presId="urn:microsoft.com/office/officeart/2005/8/layout/cycle8"/>
    <dgm:cxn modelId="{1629179E-A478-C845-AA5F-4EB4A057135F}" type="presParOf" srcId="{C9B75173-8983-4258-85C9-8859E4B888E5}" destId="{29DC0B4A-53AF-40A4-8AB6-4A99E3AA3813}"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695BF-DBBC-6F4D-A5AA-838D6F380EC3}">
      <dsp:nvSpPr>
        <dsp:cNvPr id="0" name=""/>
        <dsp:cNvSpPr/>
      </dsp:nvSpPr>
      <dsp:spPr>
        <a:xfrm>
          <a:off x="417885" y="0"/>
          <a:ext cx="4736041" cy="3115945"/>
        </a:xfrm>
        <a:prstGeom prst="rightArrow">
          <a:avLst/>
        </a:prstGeom>
        <a:solidFill>
          <a:schemeClr val="dk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7C36A72-0618-934E-B9BB-57B2DE9FC19C}">
      <dsp:nvSpPr>
        <dsp:cNvPr id="0" name=""/>
        <dsp:cNvSpPr/>
      </dsp:nvSpPr>
      <dsp:spPr>
        <a:xfrm>
          <a:off x="2788" y="934783"/>
          <a:ext cx="1341261" cy="1246378"/>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Education</a:t>
          </a:r>
        </a:p>
      </dsp:txBody>
      <dsp:txXfrm>
        <a:off x="63631" y="995626"/>
        <a:ext cx="1219575" cy="1124692"/>
      </dsp:txXfrm>
    </dsp:sp>
    <dsp:sp modelId="{7C211FFF-C1E1-FA4B-958F-188A808506C8}">
      <dsp:nvSpPr>
        <dsp:cNvPr id="0" name=""/>
        <dsp:cNvSpPr/>
      </dsp:nvSpPr>
      <dsp:spPr>
        <a:xfrm>
          <a:off x="1411113" y="934783"/>
          <a:ext cx="1341261" cy="1246378"/>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Skills Building </a:t>
          </a:r>
        </a:p>
      </dsp:txBody>
      <dsp:txXfrm>
        <a:off x="1471956" y="995626"/>
        <a:ext cx="1219575" cy="1124692"/>
      </dsp:txXfrm>
    </dsp:sp>
    <dsp:sp modelId="{ED1863C2-A997-394A-BC5B-485F6EE225A5}">
      <dsp:nvSpPr>
        <dsp:cNvPr id="0" name=""/>
        <dsp:cNvSpPr/>
      </dsp:nvSpPr>
      <dsp:spPr>
        <a:xfrm>
          <a:off x="2819438" y="934783"/>
          <a:ext cx="1341261" cy="1246378"/>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Responsible Action </a:t>
          </a:r>
        </a:p>
      </dsp:txBody>
      <dsp:txXfrm>
        <a:off x="2880281" y="995626"/>
        <a:ext cx="1219575" cy="1124692"/>
      </dsp:txXfrm>
    </dsp:sp>
    <dsp:sp modelId="{297CFBAB-D6F6-5946-9DF9-1C96D3848264}">
      <dsp:nvSpPr>
        <dsp:cNvPr id="0" name=""/>
        <dsp:cNvSpPr/>
      </dsp:nvSpPr>
      <dsp:spPr>
        <a:xfrm>
          <a:off x="4227762" y="934783"/>
          <a:ext cx="1341261" cy="1246378"/>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Assessment &amp; Accountability </a:t>
          </a:r>
        </a:p>
      </dsp:txBody>
      <dsp:txXfrm>
        <a:off x="4288605" y="995626"/>
        <a:ext cx="1219575" cy="11246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D44CF-BE5D-4784-9104-E1A9F880F64A}">
      <dsp:nvSpPr>
        <dsp:cNvPr id="0" name=""/>
        <dsp:cNvSpPr/>
      </dsp:nvSpPr>
      <dsp:spPr>
        <a:xfrm>
          <a:off x="1477123" y="198477"/>
          <a:ext cx="2759345" cy="2759345"/>
        </a:xfrm>
        <a:prstGeom prst="pie">
          <a:avLst>
            <a:gd name="adj1" fmla="val 16200000"/>
            <a:gd name="adj2" fmla="val 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US" sz="1300" b="1" kern="1200" dirty="0"/>
        </a:p>
        <a:p>
          <a:pPr marL="0" lvl="0" indent="0" algn="ctr" defTabSz="577850">
            <a:lnSpc>
              <a:spcPct val="90000"/>
            </a:lnSpc>
            <a:spcBef>
              <a:spcPct val="0"/>
            </a:spcBef>
            <a:spcAft>
              <a:spcPct val="35000"/>
            </a:spcAft>
            <a:buNone/>
          </a:pPr>
          <a:r>
            <a:rPr lang="en-US" sz="1300" b="1" kern="1200" dirty="0"/>
            <a:t>Acceptance</a:t>
          </a:r>
        </a:p>
      </dsp:txBody>
      <dsp:txXfrm>
        <a:off x="2941875" y="770384"/>
        <a:ext cx="1018329" cy="755535"/>
      </dsp:txXfrm>
    </dsp:sp>
    <dsp:sp modelId="{A5E65C91-2CB8-4FA5-A504-21FD663063A6}">
      <dsp:nvSpPr>
        <dsp:cNvPr id="0" name=""/>
        <dsp:cNvSpPr/>
      </dsp:nvSpPr>
      <dsp:spPr>
        <a:xfrm>
          <a:off x="1477123" y="291112"/>
          <a:ext cx="2759345" cy="2759345"/>
        </a:xfrm>
        <a:prstGeom prst="pie">
          <a:avLst>
            <a:gd name="adj1" fmla="val 0"/>
            <a:gd name="adj2" fmla="val 540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Action</a:t>
          </a:r>
        </a:p>
      </dsp:txBody>
      <dsp:txXfrm>
        <a:off x="2941875" y="1723015"/>
        <a:ext cx="1018329" cy="755535"/>
      </dsp:txXfrm>
    </dsp:sp>
    <dsp:sp modelId="{05D37777-C471-4049-A0AD-0883C3B9A071}">
      <dsp:nvSpPr>
        <dsp:cNvPr id="0" name=""/>
        <dsp:cNvSpPr/>
      </dsp:nvSpPr>
      <dsp:spPr>
        <a:xfrm>
          <a:off x="1384488" y="291112"/>
          <a:ext cx="2759345" cy="2759345"/>
        </a:xfrm>
        <a:prstGeom prst="pie">
          <a:avLst>
            <a:gd name="adj1" fmla="val 5400000"/>
            <a:gd name="adj2" fmla="val 1080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Assessment &amp; Adaptation</a:t>
          </a:r>
        </a:p>
      </dsp:txBody>
      <dsp:txXfrm>
        <a:off x="1660751" y="1723015"/>
        <a:ext cx="1018329" cy="755535"/>
      </dsp:txXfrm>
    </dsp:sp>
    <dsp:sp modelId="{C49A5080-4C27-41B1-ABFF-EACE6DB599FF}">
      <dsp:nvSpPr>
        <dsp:cNvPr id="0" name=""/>
        <dsp:cNvSpPr/>
      </dsp:nvSpPr>
      <dsp:spPr>
        <a:xfrm>
          <a:off x="1384488" y="198477"/>
          <a:ext cx="2759345" cy="2759345"/>
        </a:xfrm>
        <a:prstGeom prst="pie">
          <a:avLst>
            <a:gd name="adj1" fmla="val 10800000"/>
            <a:gd name="adj2" fmla="val 1620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 Acknowledge</a:t>
          </a:r>
        </a:p>
      </dsp:txBody>
      <dsp:txXfrm>
        <a:off x="1660751" y="770384"/>
        <a:ext cx="1018329" cy="755535"/>
      </dsp:txXfrm>
    </dsp:sp>
    <dsp:sp modelId="{FBCAA798-296F-4FDE-AA44-5490CB54868A}">
      <dsp:nvSpPr>
        <dsp:cNvPr id="0" name=""/>
        <dsp:cNvSpPr/>
      </dsp:nvSpPr>
      <dsp:spPr>
        <a:xfrm>
          <a:off x="1306306" y="27660"/>
          <a:ext cx="3100978" cy="3100978"/>
        </a:xfrm>
        <a:prstGeom prst="circularArrow">
          <a:avLst>
            <a:gd name="adj1" fmla="val 5085"/>
            <a:gd name="adj2" fmla="val 327528"/>
            <a:gd name="adj3" fmla="val 21272472"/>
            <a:gd name="adj4" fmla="val 16200000"/>
            <a:gd name="adj5" fmla="val 5932"/>
          </a:avLst>
        </a:prstGeom>
        <a:gradFill rotWithShape="0">
          <a:gsLst>
            <a:gs pos="0">
              <a:schemeClr val="accent4">
                <a:tint val="60000"/>
                <a:hueOff val="0"/>
                <a:satOff val="0"/>
                <a:lumOff val="0"/>
                <a:alphaOff val="0"/>
                <a:tint val="100000"/>
                <a:shade val="100000"/>
                <a:satMod val="130000"/>
              </a:schemeClr>
            </a:gs>
            <a:gs pos="100000">
              <a:schemeClr val="accent4">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484C0DB-AAF5-4406-8326-176CCFF56618}">
      <dsp:nvSpPr>
        <dsp:cNvPr id="0" name=""/>
        <dsp:cNvSpPr/>
      </dsp:nvSpPr>
      <dsp:spPr>
        <a:xfrm>
          <a:off x="1306306" y="120295"/>
          <a:ext cx="3100978" cy="3100978"/>
        </a:xfrm>
        <a:prstGeom prst="circularArrow">
          <a:avLst>
            <a:gd name="adj1" fmla="val 5085"/>
            <a:gd name="adj2" fmla="val 327528"/>
            <a:gd name="adj3" fmla="val 5072472"/>
            <a:gd name="adj4" fmla="val 0"/>
            <a:gd name="adj5" fmla="val 5932"/>
          </a:avLst>
        </a:prstGeom>
        <a:gradFill rotWithShape="0">
          <a:gsLst>
            <a:gs pos="0">
              <a:schemeClr val="accent4">
                <a:tint val="60000"/>
                <a:hueOff val="0"/>
                <a:satOff val="0"/>
                <a:lumOff val="0"/>
                <a:alphaOff val="0"/>
                <a:tint val="100000"/>
                <a:shade val="100000"/>
                <a:satMod val="130000"/>
              </a:schemeClr>
            </a:gs>
            <a:gs pos="100000">
              <a:schemeClr val="accent4">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C8FE2B2-C537-45A5-98B9-3D5D1E13A59F}">
      <dsp:nvSpPr>
        <dsp:cNvPr id="0" name=""/>
        <dsp:cNvSpPr/>
      </dsp:nvSpPr>
      <dsp:spPr>
        <a:xfrm>
          <a:off x="1213671" y="120295"/>
          <a:ext cx="3100978" cy="3100978"/>
        </a:xfrm>
        <a:prstGeom prst="circularArrow">
          <a:avLst>
            <a:gd name="adj1" fmla="val 5085"/>
            <a:gd name="adj2" fmla="val 327528"/>
            <a:gd name="adj3" fmla="val 10472472"/>
            <a:gd name="adj4" fmla="val 5400000"/>
            <a:gd name="adj5" fmla="val 5932"/>
          </a:avLst>
        </a:prstGeom>
        <a:gradFill rotWithShape="0">
          <a:gsLst>
            <a:gs pos="0">
              <a:schemeClr val="accent4">
                <a:tint val="60000"/>
                <a:hueOff val="0"/>
                <a:satOff val="0"/>
                <a:lumOff val="0"/>
                <a:alphaOff val="0"/>
                <a:tint val="100000"/>
                <a:shade val="100000"/>
                <a:satMod val="130000"/>
              </a:schemeClr>
            </a:gs>
            <a:gs pos="100000">
              <a:schemeClr val="accent4">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9DC0B4A-53AF-40A4-8AB6-4A99E3AA3813}">
      <dsp:nvSpPr>
        <dsp:cNvPr id="0" name=""/>
        <dsp:cNvSpPr/>
      </dsp:nvSpPr>
      <dsp:spPr>
        <a:xfrm>
          <a:off x="1213671" y="27660"/>
          <a:ext cx="3100978" cy="3100978"/>
        </a:xfrm>
        <a:prstGeom prst="circularArrow">
          <a:avLst>
            <a:gd name="adj1" fmla="val 5085"/>
            <a:gd name="adj2" fmla="val 327528"/>
            <a:gd name="adj3" fmla="val 15872472"/>
            <a:gd name="adj4" fmla="val 10800000"/>
            <a:gd name="adj5" fmla="val 5932"/>
          </a:avLst>
        </a:prstGeom>
        <a:gradFill rotWithShape="0">
          <a:gsLst>
            <a:gs pos="0">
              <a:schemeClr val="accent4">
                <a:tint val="60000"/>
                <a:hueOff val="0"/>
                <a:satOff val="0"/>
                <a:lumOff val="0"/>
                <a:alphaOff val="0"/>
                <a:tint val="100000"/>
                <a:shade val="100000"/>
                <a:satMod val="130000"/>
              </a:schemeClr>
            </a:gs>
            <a:gs pos="100000">
              <a:schemeClr val="accent4">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5A1398-507B-0046-93CB-34782E4D47AC}" type="datetimeFigureOut">
              <a:rPr lang="en-US" smtClean="0"/>
              <a:t>3/24/22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9473FE-F363-BE4E-B939-51A3BE8A1E0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A21C77-8D31-4A93-84AC-28BE4D25EC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49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aa1d892ed3_1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aa1d892ed3_1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aa1d892ed3_1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aa1d892ed3_1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aa1d892ed3_1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aa1d892ed3_1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aa1d892ed3_1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aa1d892ed3_1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53be6b76be_0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53be6b76be_0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A21C77-8D31-4A93-84AC-28BE4D25EC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62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aa1d892ed3_1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aa1d892ed3_1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aa1d892ed3_1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aa1d892ed3_1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FCED15-0F0B-484F-84D3-04FB46F38378}" type="datetimeFigureOut">
              <a:rPr lang="en-US" smtClean="0"/>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5305A-FB6D-924D-8E2D-2360BCF3742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FCED15-0F0B-484F-84D3-04FB46F38378}" type="datetimeFigureOut">
              <a:rPr lang="en-US" smtClean="0"/>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5305A-FB6D-924D-8E2D-2360BCF3742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FCED15-0F0B-484F-84D3-04FB46F38378}" type="datetimeFigureOut">
              <a:rPr lang="en-US" smtClean="0"/>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5305A-FB6D-924D-8E2D-2360BCF3742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 name="Google Shape;29;p6"/>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0" name="Google Shape;30;p6"/>
          <p:cNvSpPr txBox="1">
            <a:spLocks noGrp="1"/>
          </p:cNvSpPr>
          <p:nvPr>
            <p:ph type="body" idx="1"/>
          </p:nvPr>
        </p:nvSpPr>
        <p:spPr>
          <a:xfrm>
            <a:off x="855275" y="1506350"/>
            <a:ext cx="3473100" cy="2791200"/>
          </a:xfrm>
          <a:prstGeom prst="rect">
            <a:avLst/>
          </a:prstGeom>
        </p:spPr>
        <p:txBody>
          <a:bodyPr spcFirstLastPara="1" wrap="square" lIns="0" tIns="0" rIns="0" bIns="0" anchor="t" anchorCtr="0">
            <a:noAutofit/>
          </a:bodyPr>
          <a:lstStyle>
            <a:lvl1pPr marL="342900" lvl="0" indent="-266700" rtl="0">
              <a:spcBef>
                <a:spcPts val="0"/>
              </a:spcBef>
              <a:spcAft>
                <a:spcPts val="0"/>
              </a:spcAft>
              <a:buSzPts val="2000"/>
              <a:buChar char="◺"/>
              <a:defRPr sz="1500"/>
            </a:lvl1pPr>
            <a:lvl2pPr marL="685800" lvl="1" indent="-266700" rtl="0">
              <a:spcBef>
                <a:spcPts val="450"/>
              </a:spcBef>
              <a:spcAft>
                <a:spcPts val="0"/>
              </a:spcAft>
              <a:buSzPts val="2000"/>
              <a:buChar char="◺"/>
              <a:defRPr sz="1500"/>
            </a:lvl2pPr>
            <a:lvl3pPr marL="1028700" lvl="2" indent="-266700" rtl="0">
              <a:spcBef>
                <a:spcPts val="450"/>
              </a:spcBef>
              <a:spcAft>
                <a:spcPts val="0"/>
              </a:spcAft>
              <a:buSzPts val="2000"/>
              <a:buChar char="■"/>
              <a:defRPr sz="1500"/>
            </a:lvl3pPr>
            <a:lvl4pPr marL="1371600" lvl="3" indent="-266700" rtl="0">
              <a:spcBef>
                <a:spcPts val="450"/>
              </a:spcBef>
              <a:spcAft>
                <a:spcPts val="0"/>
              </a:spcAft>
              <a:buSzPts val="2000"/>
              <a:buChar char="●"/>
              <a:defRPr sz="1500"/>
            </a:lvl4pPr>
            <a:lvl5pPr marL="1714500" lvl="4" indent="-266700" rtl="0">
              <a:spcBef>
                <a:spcPts val="450"/>
              </a:spcBef>
              <a:spcAft>
                <a:spcPts val="0"/>
              </a:spcAft>
              <a:buSzPts val="2000"/>
              <a:buChar char="○"/>
              <a:defRPr sz="1500"/>
            </a:lvl5pPr>
            <a:lvl6pPr marL="2057400" lvl="5" indent="-266700" rtl="0">
              <a:spcBef>
                <a:spcPts val="450"/>
              </a:spcBef>
              <a:spcAft>
                <a:spcPts val="0"/>
              </a:spcAft>
              <a:buSzPts val="2000"/>
              <a:buChar char="■"/>
              <a:defRPr sz="1500"/>
            </a:lvl6pPr>
            <a:lvl7pPr marL="2400300" lvl="6" indent="-266700" rtl="0">
              <a:spcBef>
                <a:spcPts val="450"/>
              </a:spcBef>
              <a:spcAft>
                <a:spcPts val="0"/>
              </a:spcAft>
              <a:buSzPts val="2000"/>
              <a:buChar char="●"/>
              <a:defRPr sz="1500"/>
            </a:lvl7pPr>
            <a:lvl8pPr marL="2743200" lvl="7" indent="-266700" rtl="0">
              <a:spcBef>
                <a:spcPts val="450"/>
              </a:spcBef>
              <a:spcAft>
                <a:spcPts val="0"/>
              </a:spcAft>
              <a:buSzPts val="2000"/>
              <a:buChar char="○"/>
              <a:defRPr sz="1500"/>
            </a:lvl8pPr>
            <a:lvl9pPr marL="3086100" lvl="8" indent="-266700" rtl="0">
              <a:spcBef>
                <a:spcPts val="450"/>
              </a:spcBef>
              <a:spcAft>
                <a:spcPts val="450"/>
              </a:spcAft>
              <a:buSzPts val="2000"/>
              <a:buChar char="■"/>
              <a:defRPr sz="1500"/>
            </a:lvl9pPr>
          </a:lstStyle>
          <a:p>
            <a:endParaRPr/>
          </a:p>
        </p:txBody>
      </p:sp>
      <p:sp>
        <p:nvSpPr>
          <p:cNvPr id="31" name="Google Shape;31;p6"/>
          <p:cNvSpPr txBox="1">
            <a:spLocks noGrp="1"/>
          </p:cNvSpPr>
          <p:nvPr>
            <p:ph type="body" idx="2"/>
          </p:nvPr>
        </p:nvSpPr>
        <p:spPr>
          <a:xfrm>
            <a:off x="4815599" y="1506350"/>
            <a:ext cx="3473100" cy="2791200"/>
          </a:xfrm>
          <a:prstGeom prst="rect">
            <a:avLst/>
          </a:prstGeom>
        </p:spPr>
        <p:txBody>
          <a:bodyPr spcFirstLastPara="1" wrap="square" lIns="0" tIns="0" rIns="0" bIns="0" anchor="t" anchorCtr="0">
            <a:noAutofit/>
          </a:bodyPr>
          <a:lstStyle>
            <a:lvl1pPr marL="342900" lvl="0" indent="-266700" rtl="0">
              <a:spcBef>
                <a:spcPts val="0"/>
              </a:spcBef>
              <a:spcAft>
                <a:spcPts val="0"/>
              </a:spcAft>
              <a:buSzPts val="2000"/>
              <a:buChar char="◺"/>
              <a:defRPr sz="1500"/>
            </a:lvl1pPr>
            <a:lvl2pPr marL="685800" lvl="1" indent="-266700" rtl="0">
              <a:spcBef>
                <a:spcPts val="450"/>
              </a:spcBef>
              <a:spcAft>
                <a:spcPts val="0"/>
              </a:spcAft>
              <a:buSzPts val="2000"/>
              <a:buChar char="◺"/>
              <a:defRPr sz="1500"/>
            </a:lvl2pPr>
            <a:lvl3pPr marL="1028700" lvl="2" indent="-266700" rtl="0">
              <a:spcBef>
                <a:spcPts val="450"/>
              </a:spcBef>
              <a:spcAft>
                <a:spcPts val="0"/>
              </a:spcAft>
              <a:buSzPts val="2000"/>
              <a:buChar char="■"/>
              <a:defRPr sz="1500"/>
            </a:lvl3pPr>
            <a:lvl4pPr marL="1371600" lvl="3" indent="-266700" rtl="0">
              <a:spcBef>
                <a:spcPts val="450"/>
              </a:spcBef>
              <a:spcAft>
                <a:spcPts val="0"/>
              </a:spcAft>
              <a:buSzPts val="2000"/>
              <a:buChar char="●"/>
              <a:defRPr sz="1500"/>
            </a:lvl4pPr>
            <a:lvl5pPr marL="1714500" lvl="4" indent="-266700" rtl="0">
              <a:spcBef>
                <a:spcPts val="450"/>
              </a:spcBef>
              <a:spcAft>
                <a:spcPts val="0"/>
              </a:spcAft>
              <a:buSzPts val="2000"/>
              <a:buChar char="○"/>
              <a:defRPr sz="1500"/>
            </a:lvl5pPr>
            <a:lvl6pPr marL="2057400" lvl="5" indent="-266700" rtl="0">
              <a:spcBef>
                <a:spcPts val="450"/>
              </a:spcBef>
              <a:spcAft>
                <a:spcPts val="0"/>
              </a:spcAft>
              <a:buSzPts val="2000"/>
              <a:buChar char="■"/>
              <a:defRPr sz="1500"/>
            </a:lvl6pPr>
            <a:lvl7pPr marL="2400300" lvl="6" indent="-266700" rtl="0">
              <a:spcBef>
                <a:spcPts val="450"/>
              </a:spcBef>
              <a:spcAft>
                <a:spcPts val="0"/>
              </a:spcAft>
              <a:buSzPts val="2000"/>
              <a:buChar char="●"/>
              <a:defRPr sz="1500"/>
            </a:lvl7pPr>
            <a:lvl8pPr marL="2743200" lvl="7" indent="-266700" rtl="0">
              <a:spcBef>
                <a:spcPts val="450"/>
              </a:spcBef>
              <a:spcAft>
                <a:spcPts val="0"/>
              </a:spcAft>
              <a:buSzPts val="2000"/>
              <a:buChar char="○"/>
              <a:defRPr sz="1500"/>
            </a:lvl8pPr>
            <a:lvl9pPr marL="3086100" lvl="8" indent="-266700" rtl="0">
              <a:spcBef>
                <a:spcPts val="450"/>
              </a:spcBef>
              <a:spcAft>
                <a:spcPts val="450"/>
              </a:spcAft>
              <a:buSzPts val="2000"/>
              <a:buChar char="■"/>
              <a:defRPr sz="1500"/>
            </a:lvl9pPr>
          </a:lstStyle>
          <a:p>
            <a:endParaRPr/>
          </a:p>
        </p:txBody>
      </p:sp>
      <p:sp>
        <p:nvSpPr>
          <p:cNvPr id="32" name="Google Shape;32;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3"/>
        <p:cNvGrpSpPr/>
        <p:nvPr/>
      </p:nvGrpSpPr>
      <p:grpSpPr>
        <a:xfrm>
          <a:off x="0" y="0"/>
          <a:ext cx="0" cy="0"/>
          <a:chOff x="0" y="0"/>
          <a:chExt cx="0" cy="0"/>
        </a:xfrm>
      </p:grpSpPr>
      <p:pic>
        <p:nvPicPr>
          <p:cNvPr id="34" name="Google Shape;34;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5" name="Google Shape;35;p7"/>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6" name="Google Shape;36;p7"/>
          <p:cNvSpPr txBox="1">
            <a:spLocks noGrp="1"/>
          </p:cNvSpPr>
          <p:nvPr>
            <p:ph type="body" idx="1"/>
          </p:nvPr>
        </p:nvSpPr>
        <p:spPr>
          <a:xfrm>
            <a:off x="855300" y="1506350"/>
            <a:ext cx="2315700" cy="2993700"/>
          </a:xfrm>
          <a:prstGeom prst="rect">
            <a:avLst/>
          </a:prstGeom>
        </p:spPr>
        <p:txBody>
          <a:bodyPr spcFirstLastPara="1" wrap="square" lIns="0" tIns="0" rIns="0" bIns="0" anchor="t" anchorCtr="0">
            <a:noAutofit/>
          </a:bodyPr>
          <a:lstStyle>
            <a:lvl1pPr marL="342900" lvl="0" indent="-257175" rtl="0">
              <a:spcBef>
                <a:spcPts val="0"/>
              </a:spcBef>
              <a:spcAft>
                <a:spcPts val="0"/>
              </a:spcAft>
              <a:buSzPts val="1800"/>
              <a:buChar char="◺"/>
              <a:defRPr sz="1350"/>
            </a:lvl1pPr>
            <a:lvl2pPr marL="685800" lvl="1" indent="-257175" rtl="0">
              <a:spcBef>
                <a:spcPts val="450"/>
              </a:spcBef>
              <a:spcAft>
                <a:spcPts val="0"/>
              </a:spcAft>
              <a:buSzPts val="1800"/>
              <a:buChar char="◺"/>
              <a:defRPr sz="1350"/>
            </a:lvl2pPr>
            <a:lvl3pPr marL="1028700" lvl="2" indent="-257175" rtl="0">
              <a:spcBef>
                <a:spcPts val="450"/>
              </a:spcBef>
              <a:spcAft>
                <a:spcPts val="0"/>
              </a:spcAft>
              <a:buSzPts val="1800"/>
              <a:buChar char="■"/>
              <a:defRPr sz="1350"/>
            </a:lvl3pPr>
            <a:lvl4pPr marL="1371600" lvl="3" indent="-257175" rtl="0">
              <a:spcBef>
                <a:spcPts val="450"/>
              </a:spcBef>
              <a:spcAft>
                <a:spcPts val="0"/>
              </a:spcAft>
              <a:buSzPts val="1800"/>
              <a:buChar char="●"/>
              <a:defRPr sz="1350"/>
            </a:lvl4pPr>
            <a:lvl5pPr marL="1714500" lvl="4" indent="-257175" rtl="0">
              <a:spcBef>
                <a:spcPts val="450"/>
              </a:spcBef>
              <a:spcAft>
                <a:spcPts val="0"/>
              </a:spcAft>
              <a:buSzPts val="1800"/>
              <a:buChar char="○"/>
              <a:defRPr sz="1350"/>
            </a:lvl5pPr>
            <a:lvl6pPr marL="2057400" lvl="5" indent="-257175" rtl="0">
              <a:spcBef>
                <a:spcPts val="450"/>
              </a:spcBef>
              <a:spcAft>
                <a:spcPts val="0"/>
              </a:spcAft>
              <a:buSzPts val="1800"/>
              <a:buChar char="■"/>
              <a:defRPr sz="1350"/>
            </a:lvl6pPr>
            <a:lvl7pPr marL="2400300" lvl="6" indent="-257175" rtl="0">
              <a:spcBef>
                <a:spcPts val="450"/>
              </a:spcBef>
              <a:spcAft>
                <a:spcPts val="0"/>
              </a:spcAft>
              <a:buSzPts val="1800"/>
              <a:buChar char="●"/>
              <a:defRPr sz="1350"/>
            </a:lvl7pPr>
            <a:lvl8pPr marL="2743200" lvl="7" indent="-257175" rtl="0">
              <a:spcBef>
                <a:spcPts val="450"/>
              </a:spcBef>
              <a:spcAft>
                <a:spcPts val="0"/>
              </a:spcAft>
              <a:buSzPts val="1800"/>
              <a:buChar char="○"/>
              <a:defRPr sz="1350"/>
            </a:lvl8pPr>
            <a:lvl9pPr marL="3086100" lvl="8" indent="-257175" rtl="0">
              <a:spcBef>
                <a:spcPts val="450"/>
              </a:spcBef>
              <a:spcAft>
                <a:spcPts val="450"/>
              </a:spcAft>
              <a:buSzPts val="1800"/>
              <a:buChar char="■"/>
              <a:defRPr sz="1350"/>
            </a:lvl9pPr>
          </a:lstStyle>
          <a:p>
            <a:endParaRPr/>
          </a:p>
        </p:txBody>
      </p:sp>
      <p:sp>
        <p:nvSpPr>
          <p:cNvPr id="37" name="Google Shape;37;p7"/>
          <p:cNvSpPr txBox="1">
            <a:spLocks noGrp="1"/>
          </p:cNvSpPr>
          <p:nvPr>
            <p:ph type="body" idx="2"/>
          </p:nvPr>
        </p:nvSpPr>
        <p:spPr>
          <a:xfrm>
            <a:off x="3414199" y="1506350"/>
            <a:ext cx="2315700" cy="2993700"/>
          </a:xfrm>
          <a:prstGeom prst="rect">
            <a:avLst/>
          </a:prstGeom>
        </p:spPr>
        <p:txBody>
          <a:bodyPr spcFirstLastPara="1" wrap="square" lIns="0" tIns="0" rIns="0" bIns="0" anchor="t" anchorCtr="0">
            <a:noAutofit/>
          </a:bodyPr>
          <a:lstStyle>
            <a:lvl1pPr marL="342900" lvl="0" indent="-257175" rtl="0">
              <a:spcBef>
                <a:spcPts val="0"/>
              </a:spcBef>
              <a:spcAft>
                <a:spcPts val="0"/>
              </a:spcAft>
              <a:buSzPts val="1800"/>
              <a:buChar char="◺"/>
              <a:defRPr sz="1350"/>
            </a:lvl1pPr>
            <a:lvl2pPr marL="685800" lvl="1" indent="-257175" rtl="0">
              <a:spcBef>
                <a:spcPts val="450"/>
              </a:spcBef>
              <a:spcAft>
                <a:spcPts val="0"/>
              </a:spcAft>
              <a:buSzPts val="1800"/>
              <a:buChar char="◺"/>
              <a:defRPr sz="1350"/>
            </a:lvl2pPr>
            <a:lvl3pPr marL="1028700" lvl="2" indent="-257175" rtl="0">
              <a:spcBef>
                <a:spcPts val="450"/>
              </a:spcBef>
              <a:spcAft>
                <a:spcPts val="0"/>
              </a:spcAft>
              <a:buSzPts val="1800"/>
              <a:buChar char="■"/>
              <a:defRPr sz="1350"/>
            </a:lvl3pPr>
            <a:lvl4pPr marL="1371600" lvl="3" indent="-257175" rtl="0">
              <a:spcBef>
                <a:spcPts val="450"/>
              </a:spcBef>
              <a:spcAft>
                <a:spcPts val="0"/>
              </a:spcAft>
              <a:buSzPts val="1800"/>
              <a:buChar char="●"/>
              <a:defRPr sz="1350"/>
            </a:lvl4pPr>
            <a:lvl5pPr marL="1714500" lvl="4" indent="-257175" rtl="0">
              <a:spcBef>
                <a:spcPts val="450"/>
              </a:spcBef>
              <a:spcAft>
                <a:spcPts val="0"/>
              </a:spcAft>
              <a:buSzPts val="1800"/>
              <a:buChar char="○"/>
              <a:defRPr sz="1350"/>
            </a:lvl5pPr>
            <a:lvl6pPr marL="2057400" lvl="5" indent="-257175" rtl="0">
              <a:spcBef>
                <a:spcPts val="450"/>
              </a:spcBef>
              <a:spcAft>
                <a:spcPts val="0"/>
              </a:spcAft>
              <a:buSzPts val="1800"/>
              <a:buChar char="■"/>
              <a:defRPr sz="1350"/>
            </a:lvl6pPr>
            <a:lvl7pPr marL="2400300" lvl="6" indent="-257175" rtl="0">
              <a:spcBef>
                <a:spcPts val="450"/>
              </a:spcBef>
              <a:spcAft>
                <a:spcPts val="0"/>
              </a:spcAft>
              <a:buSzPts val="1800"/>
              <a:buChar char="●"/>
              <a:defRPr sz="1350"/>
            </a:lvl7pPr>
            <a:lvl8pPr marL="2743200" lvl="7" indent="-257175" rtl="0">
              <a:spcBef>
                <a:spcPts val="450"/>
              </a:spcBef>
              <a:spcAft>
                <a:spcPts val="0"/>
              </a:spcAft>
              <a:buSzPts val="1800"/>
              <a:buChar char="○"/>
              <a:defRPr sz="1350"/>
            </a:lvl8pPr>
            <a:lvl9pPr marL="3086100" lvl="8" indent="-257175" rtl="0">
              <a:spcBef>
                <a:spcPts val="450"/>
              </a:spcBef>
              <a:spcAft>
                <a:spcPts val="450"/>
              </a:spcAft>
              <a:buSzPts val="1800"/>
              <a:buChar char="■"/>
              <a:defRPr sz="1350"/>
            </a:lvl9pPr>
          </a:lstStyle>
          <a:p>
            <a:endParaRPr/>
          </a:p>
        </p:txBody>
      </p:sp>
      <p:sp>
        <p:nvSpPr>
          <p:cNvPr id="38" name="Google Shape;38;p7"/>
          <p:cNvSpPr txBox="1">
            <a:spLocks noGrp="1"/>
          </p:cNvSpPr>
          <p:nvPr>
            <p:ph type="body" idx="3"/>
          </p:nvPr>
        </p:nvSpPr>
        <p:spPr>
          <a:xfrm>
            <a:off x="5973097" y="1506350"/>
            <a:ext cx="2315700" cy="2993700"/>
          </a:xfrm>
          <a:prstGeom prst="rect">
            <a:avLst/>
          </a:prstGeom>
        </p:spPr>
        <p:txBody>
          <a:bodyPr spcFirstLastPara="1" wrap="square" lIns="0" tIns="0" rIns="0" bIns="0" anchor="t" anchorCtr="0">
            <a:noAutofit/>
          </a:bodyPr>
          <a:lstStyle>
            <a:lvl1pPr marL="342900" lvl="0" indent="-257175" rtl="0">
              <a:spcBef>
                <a:spcPts val="0"/>
              </a:spcBef>
              <a:spcAft>
                <a:spcPts val="0"/>
              </a:spcAft>
              <a:buSzPts val="1800"/>
              <a:buChar char="◺"/>
              <a:defRPr sz="1350"/>
            </a:lvl1pPr>
            <a:lvl2pPr marL="685800" lvl="1" indent="-257175" rtl="0">
              <a:spcBef>
                <a:spcPts val="450"/>
              </a:spcBef>
              <a:spcAft>
                <a:spcPts val="0"/>
              </a:spcAft>
              <a:buSzPts val="1800"/>
              <a:buChar char="◺"/>
              <a:defRPr sz="1350"/>
            </a:lvl2pPr>
            <a:lvl3pPr marL="1028700" lvl="2" indent="-257175" rtl="0">
              <a:spcBef>
                <a:spcPts val="450"/>
              </a:spcBef>
              <a:spcAft>
                <a:spcPts val="0"/>
              </a:spcAft>
              <a:buSzPts val="1800"/>
              <a:buChar char="■"/>
              <a:defRPr sz="1350"/>
            </a:lvl3pPr>
            <a:lvl4pPr marL="1371600" lvl="3" indent="-257175" rtl="0">
              <a:spcBef>
                <a:spcPts val="450"/>
              </a:spcBef>
              <a:spcAft>
                <a:spcPts val="0"/>
              </a:spcAft>
              <a:buSzPts val="1800"/>
              <a:buChar char="●"/>
              <a:defRPr sz="1350"/>
            </a:lvl4pPr>
            <a:lvl5pPr marL="1714500" lvl="4" indent="-257175" rtl="0">
              <a:spcBef>
                <a:spcPts val="450"/>
              </a:spcBef>
              <a:spcAft>
                <a:spcPts val="0"/>
              </a:spcAft>
              <a:buSzPts val="1800"/>
              <a:buChar char="○"/>
              <a:defRPr sz="1350"/>
            </a:lvl5pPr>
            <a:lvl6pPr marL="2057400" lvl="5" indent="-257175" rtl="0">
              <a:spcBef>
                <a:spcPts val="450"/>
              </a:spcBef>
              <a:spcAft>
                <a:spcPts val="0"/>
              </a:spcAft>
              <a:buSzPts val="1800"/>
              <a:buChar char="■"/>
              <a:defRPr sz="1350"/>
            </a:lvl6pPr>
            <a:lvl7pPr marL="2400300" lvl="6" indent="-257175" rtl="0">
              <a:spcBef>
                <a:spcPts val="450"/>
              </a:spcBef>
              <a:spcAft>
                <a:spcPts val="0"/>
              </a:spcAft>
              <a:buSzPts val="1800"/>
              <a:buChar char="●"/>
              <a:defRPr sz="1350"/>
            </a:lvl7pPr>
            <a:lvl8pPr marL="2743200" lvl="7" indent="-257175" rtl="0">
              <a:spcBef>
                <a:spcPts val="450"/>
              </a:spcBef>
              <a:spcAft>
                <a:spcPts val="0"/>
              </a:spcAft>
              <a:buSzPts val="1800"/>
              <a:buChar char="○"/>
              <a:defRPr sz="1350"/>
            </a:lvl8pPr>
            <a:lvl9pPr marL="3086100" lvl="8" indent="-257175" rtl="0">
              <a:spcBef>
                <a:spcPts val="450"/>
              </a:spcBef>
              <a:spcAft>
                <a:spcPts val="450"/>
              </a:spcAft>
              <a:buSzPts val="1800"/>
              <a:buChar char="■"/>
              <a:defRPr sz="1350"/>
            </a:lvl9pPr>
          </a:lstStyle>
          <a:p>
            <a:endParaRPr/>
          </a:p>
        </p:txBody>
      </p:sp>
      <p:sp>
        <p:nvSpPr>
          <p:cNvPr id="39" name="Google Shape;39;p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 name="Google Shape;24;p5"/>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855300" y="1506347"/>
            <a:ext cx="7433400" cy="3033900"/>
          </a:xfrm>
          <a:prstGeom prst="rect">
            <a:avLst/>
          </a:prstGeom>
        </p:spPr>
        <p:txBody>
          <a:bodyPr spcFirstLastPara="1" wrap="square" lIns="0" tIns="0" rIns="0" bIns="0" anchor="t" anchorCtr="0">
            <a:noAutofit/>
          </a:bodyPr>
          <a:lstStyle>
            <a:lvl1pPr marL="342900" lvl="0" indent="-285750" rtl="0">
              <a:spcBef>
                <a:spcPts val="0"/>
              </a:spcBef>
              <a:spcAft>
                <a:spcPts val="0"/>
              </a:spcAft>
              <a:buSzPts val="2400"/>
              <a:buChar char="▸"/>
              <a:defRPr/>
            </a:lvl1pPr>
            <a:lvl2pPr marL="685800" lvl="1" indent="-285750" rtl="0">
              <a:spcBef>
                <a:spcPts val="450"/>
              </a:spcBef>
              <a:spcAft>
                <a:spcPts val="0"/>
              </a:spcAft>
              <a:buSzPts val="2400"/>
              <a:buChar char="▹"/>
              <a:defRPr/>
            </a:lvl2pPr>
            <a:lvl3pPr marL="1028700" lvl="2" indent="-285750" rtl="0">
              <a:spcBef>
                <a:spcPts val="450"/>
              </a:spcBef>
              <a:spcAft>
                <a:spcPts val="0"/>
              </a:spcAft>
              <a:buSzPts val="2400"/>
              <a:buChar char="■"/>
              <a:defRPr/>
            </a:lvl3pPr>
            <a:lvl4pPr marL="1371600" lvl="3" indent="-285750" rtl="0">
              <a:spcBef>
                <a:spcPts val="450"/>
              </a:spcBef>
              <a:spcAft>
                <a:spcPts val="0"/>
              </a:spcAft>
              <a:buSzPts val="2400"/>
              <a:buChar char="●"/>
              <a:defRPr/>
            </a:lvl4pPr>
            <a:lvl5pPr marL="1714500" lvl="4" indent="-285750" rtl="0">
              <a:spcBef>
                <a:spcPts val="450"/>
              </a:spcBef>
              <a:spcAft>
                <a:spcPts val="0"/>
              </a:spcAft>
              <a:buSzPts val="2400"/>
              <a:buChar char="○"/>
              <a:defRPr/>
            </a:lvl5pPr>
            <a:lvl6pPr marL="2057400" lvl="5" indent="-285750" rtl="0">
              <a:spcBef>
                <a:spcPts val="450"/>
              </a:spcBef>
              <a:spcAft>
                <a:spcPts val="0"/>
              </a:spcAft>
              <a:buSzPts val="2400"/>
              <a:buChar char="■"/>
              <a:defRPr/>
            </a:lvl6pPr>
            <a:lvl7pPr marL="2400300" lvl="6" indent="-285750" rtl="0">
              <a:spcBef>
                <a:spcPts val="450"/>
              </a:spcBef>
              <a:spcAft>
                <a:spcPts val="0"/>
              </a:spcAft>
              <a:buSzPts val="2400"/>
              <a:buChar char="●"/>
              <a:defRPr/>
            </a:lvl7pPr>
            <a:lvl8pPr marL="2743200" lvl="7" indent="-285750" rtl="0">
              <a:spcBef>
                <a:spcPts val="450"/>
              </a:spcBef>
              <a:spcAft>
                <a:spcPts val="0"/>
              </a:spcAft>
              <a:buSzPts val="2400"/>
              <a:buChar char="○"/>
              <a:defRPr/>
            </a:lvl8pPr>
            <a:lvl9pPr marL="3086100" lvl="8" indent="-285750" rtl="0">
              <a:spcBef>
                <a:spcPts val="450"/>
              </a:spcBef>
              <a:spcAft>
                <a:spcPts val="450"/>
              </a:spcAft>
              <a:buSzPts val="2400"/>
              <a:buChar char="■"/>
              <a:defRPr/>
            </a:lvl9pPr>
          </a:lstStyle>
          <a:p>
            <a:endParaRPr/>
          </a:p>
        </p:txBody>
      </p:sp>
      <p:sp>
        <p:nvSpPr>
          <p:cNvPr id="26" name="Google Shape;26;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2" y="0"/>
            <a:ext cx="9143995" cy="5143500"/>
          </a:xfrm>
          <a:prstGeom prst="rect">
            <a:avLst/>
          </a:prstGeom>
          <a:noFill/>
          <a:ln>
            <a:noFill/>
          </a:ln>
        </p:spPr>
      </p:pic>
      <p:sp>
        <p:nvSpPr>
          <p:cNvPr id="18" name="Google Shape;18;p4"/>
          <p:cNvSpPr txBox="1">
            <a:spLocks noGrp="1"/>
          </p:cNvSpPr>
          <p:nvPr>
            <p:ph type="body" idx="1"/>
          </p:nvPr>
        </p:nvSpPr>
        <p:spPr>
          <a:xfrm>
            <a:off x="855300" y="2161800"/>
            <a:ext cx="7433400" cy="819900"/>
          </a:xfrm>
          <a:prstGeom prst="rect">
            <a:avLst/>
          </a:prstGeom>
        </p:spPr>
        <p:txBody>
          <a:bodyPr spcFirstLastPara="1" wrap="square" lIns="0" tIns="0" rIns="0" bIns="0" anchor="ctr" anchorCtr="0">
            <a:noAutofit/>
          </a:bodyPr>
          <a:lstStyle>
            <a:lvl1pPr marL="342900" lvl="0" indent="-314325" algn="ctr" rtl="0">
              <a:spcBef>
                <a:spcPts val="0"/>
              </a:spcBef>
              <a:spcAft>
                <a:spcPts val="0"/>
              </a:spcAft>
              <a:buClr>
                <a:schemeClr val="accent3"/>
              </a:buClr>
              <a:buSzPts val="3000"/>
              <a:buFont typeface="Inria Serif"/>
              <a:buChar char="◺"/>
              <a:defRPr sz="2250" b="1" i="1">
                <a:solidFill>
                  <a:schemeClr val="accent3"/>
                </a:solidFill>
                <a:latin typeface="Inria Serif"/>
                <a:ea typeface="Inria Serif"/>
                <a:cs typeface="Inria Serif"/>
                <a:sym typeface="Inria Serif"/>
              </a:defRPr>
            </a:lvl1pPr>
            <a:lvl2pPr marL="685800" lvl="1" indent="-314325" algn="ctr" rtl="0">
              <a:spcBef>
                <a:spcPts val="450"/>
              </a:spcBef>
              <a:spcAft>
                <a:spcPts val="0"/>
              </a:spcAft>
              <a:buClr>
                <a:schemeClr val="accent3"/>
              </a:buClr>
              <a:buSzPts val="3000"/>
              <a:buFont typeface="Inria Serif"/>
              <a:buChar char="◺"/>
              <a:defRPr sz="2250" b="1" i="1">
                <a:solidFill>
                  <a:schemeClr val="accent3"/>
                </a:solidFill>
                <a:latin typeface="Inria Serif"/>
                <a:ea typeface="Inria Serif"/>
                <a:cs typeface="Inria Serif"/>
                <a:sym typeface="Inria Serif"/>
              </a:defRPr>
            </a:lvl2pPr>
            <a:lvl3pPr marL="1028700" lvl="2" indent="-314325" algn="ctr" rtl="0">
              <a:spcBef>
                <a:spcPts val="450"/>
              </a:spcBef>
              <a:spcAft>
                <a:spcPts val="0"/>
              </a:spcAft>
              <a:buClr>
                <a:schemeClr val="accent3"/>
              </a:buClr>
              <a:buSzPts val="3000"/>
              <a:buFont typeface="Inria Serif"/>
              <a:buChar char="■"/>
              <a:defRPr sz="2250" b="1" i="1">
                <a:solidFill>
                  <a:schemeClr val="accent3"/>
                </a:solidFill>
                <a:latin typeface="Inria Serif"/>
                <a:ea typeface="Inria Serif"/>
                <a:cs typeface="Inria Serif"/>
                <a:sym typeface="Inria Serif"/>
              </a:defRPr>
            </a:lvl3pPr>
            <a:lvl4pPr marL="1371600" lvl="3" indent="-314325" algn="ctr" rtl="0">
              <a:spcBef>
                <a:spcPts val="450"/>
              </a:spcBef>
              <a:spcAft>
                <a:spcPts val="0"/>
              </a:spcAft>
              <a:buClr>
                <a:schemeClr val="accent3"/>
              </a:buClr>
              <a:buSzPts val="3000"/>
              <a:buFont typeface="Inria Serif"/>
              <a:buChar char="●"/>
              <a:defRPr sz="2250" b="1" i="1">
                <a:solidFill>
                  <a:schemeClr val="accent3"/>
                </a:solidFill>
                <a:latin typeface="Inria Serif"/>
                <a:ea typeface="Inria Serif"/>
                <a:cs typeface="Inria Serif"/>
                <a:sym typeface="Inria Serif"/>
              </a:defRPr>
            </a:lvl4pPr>
            <a:lvl5pPr marL="1714500" lvl="4" indent="-314325" algn="ctr" rtl="0">
              <a:spcBef>
                <a:spcPts val="450"/>
              </a:spcBef>
              <a:spcAft>
                <a:spcPts val="0"/>
              </a:spcAft>
              <a:buClr>
                <a:schemeClr val="accent3"/>
              </a:buClr>
              <a:buSzPts val="3000"/>
              <a:buFont typeface="Inria Serif"/>
              <a:buChar char="○"/>
              <a:defRPr sz="2250" b="1" i="1">
                <a:solidFill>
                  <a:schemeClr val="accent3"/>
                </a:solidFill>
                <a:latin typeface="Inria Serif"/>
                <a:ea typeface="Inria Serif"/>
                <a:cs typeface="Inria Serif"/>
                <a:sym typeface="Inria Serif"/>
              </a:defRPr>
            </a:lvl5pPr>
            <a:lvl6pPr marL="2057400" lvl="5" indent="-314325" algn="ctr" rtl="0">
              <a:spcBef>
                <a:spcPts val="450"/>
              </a:spcBef>
              <a:spcAft>
                <a:spcPts val="0"/>
              </a:spcAft>
              <a:buClr>
                <a:schemeClr val="accent3"/>
              </a:buClr>
              <a:buSzPts val="3000"/>
              <a:buFont typeface="Inria Serif"/>
              <a:buChar char="■"/>
              <a:defRPr sz="2250" b="1" i="1">
                <a:solidFill>
                  <a:schemeClr val="accent3"/>
                </a:solidFill>
                <a:latin typeface="Inria Serif"/>
                <a:ea typeface="Inria Serif"/>
                <a:cs typeface="Inria Serif"/>
                <a:sym typeface="Inria Serif"/>
              </a:defRPr>
            </a:lvl6pPr>
            <a:lvl7pPr marL="2400300" lvl="6" indent="-314325" algn="ctr" rtl="0">
              <a:spcBef>
                <a:spcPts val="450"/>
              </a:spcBef>
              <a:spcAft>
                <a:spcPts val="0"/>
              </a:spcAft>
              <a:buClr>
                <a:schemeClr val="accent3"/>
              </a:buClr>
              <a:buSzPts val="3000"/>
              <a:buFont typeface="Inria Serif"/>
              <a:buChar char="●"/>
              <a:defRPr sz="2250" b="1" i="1">
                <a:solidFill>
                  <a:schemeClr val="accent3"/>
                </a:solidFill>
                <a:latin typeface="Inria Serif"/>
                <a:ea typeface="Inria Serif"/>
                <a:cs typeface="Inria Serif"/>
                <a:sym typeface="Inria Serif"/>
              </a:defRPr>
            </a:lvl7pPr>
            <a:lvl8pPr marL="2743200" lvl="7" indent="-314325" algn="ctr" rtl="0">
              <a:spcBef>
                <a:spcPts val="450"/>
              </a:spcBef>
              <a:spcAft>
                <a:spcPts val="0"/>
              </a:spcAft>
              <a:buClr>
                <a:schemeClr val="accent3"/>
              </a:buClr>
              <a:buSzPts val="3000"/>
              <a:buFont typeface="Inria Serif"/>
              <a:buChar char="○"/>
              <a:defRPr sz="2250" b="1" i="1">
                <a:solidFill>
                  <a:schemeClr val="accent3"/>
                </a:solidFill>
                <a:latin typeface="Inria Serif"/>
                <a:ea typeface="Inria Serif"/>
                <a:cs typeface="Inria Serif"/>
                <a:sym typeface="Inria Serif"/>
              </a:defRPr>
            </a:lvl8pPr>
            <a:lvl9pPr marL="3086100" lvl="8" indent="-314325" algn="ctr" rtl="0">
              <a:spcBef>
                <a:spcPts val="450"/>
              </a:spcBef>
              <a:spcAft>
                <a:spcPts val="450"/>
              </a:spcAft>
              <a:buClr>
                <a:schemeClr val="accent3"/>
              </a:buClr>
              <a:buSzPts val="3000"/>
              <a:buFont typeface="Inria Serif"/>
              <a:buChar char="■"/>
              <a:defRPr sz="2250" b="1" i="1">
                <a:solidFill>
                  <a:schemeClr val="accent3"/>
                </a:solidFill>
                <a:latin typeface="Inria Serif"/>
                <a:ea typeface="Inria Serif"/>
                <a:cs typeface="Inria Serif"/>
                <a:sym typeface="Inria Serif"/>
              </a:defRPr>
            </a:lvl9pPr>
          </a:lstStyle>
          <a:p>
            <a:endParaRPr/>
          </a:p>
        </p:txBody>
      </p:sp>
      <p:sp>
        <p:nvSpPr>
          <p:cNvPr id="19" name="Google Shape;19;p4"/>
          <p:cNvSpPr txBox="1"/>
          <p:nvPr/>
        </p:nvSpPr>
        <p:spPr>
          <a:xfrm>
            <a:off x="3593400" y="380994"/>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5400" b="1">
                <a:solidFill>
                  <a:schemeClr val="lt1"/>
                </a:solidFill>
                <a:latin typeface="Inria Serif"/>
                <a:ea typeface="Inria Serif"/>
                <a:cs typeface="Inria Serif"/>
                <a:sym typeface="Inria Serif"/>
              </a:rPr>
              <a:t>“</a:t>
            </a:r>
            <a:endParaRPr sz="5400" b="1">
              <a:solidFill>
                <a:schemeClr val="lt1"/>
              </a:solidFill>
              <a:latin typeface="Inria Serif"/>
              <a:ea typeface="Inria Serif"/>
              <a:cs typeface="Inria Serif"/>
              <a:sym typeface="Inria Serif"/>
            </a:endParaRPr>
          </a:p>
        </p:txBody>
      </p:sp>
      <p:sp>
        <p:nvSpPr>
          <p:cNvPr id="20" name="Google Shape;20;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3"/>
                </a:solidFill>
              </a:defRPr>
            </a:lvl1pPr>
            <a:lvl2pPr lvl="1" rtl="0">
              <a:buNone/>
              <a:defRPr>
                <a:solidFill>
                  <a:schemeClr val="accent3"/>
                </a:solidFill>
              </a:defRPr>
            </a:lvl2pPr>
            <a:lvl3pPr lvl="2" rtl="0">
              <a:buNone/>
              <a:defRPr>
                <a:solidFill>
                  <a:schemeClr val="accent3"/>
                </a:solidFill>
              </a:defRPr>
            </a:lvl3pPr>
            <a:lvl4pPr lvl="3" rtl="0">
              <a:buNone/>
              <a:defRPr>
                <a:solidFill>
                  <a:schemeClr val="accent3"/>
                </a:solidFill>
              </a:defRPr>
            </a:lvl4pPr>
            <a:lvl5pPr lvl="4" rtl="0">
              <a:buNone/>
              <a:defRPr>
                <a:solidFill>
                  <a:schemeClr val="accent3"/>
                </a:solidFill>
              </a:defRPr>
            </a:lvl5pPr>
            <a:lvl6pPr lvl="5" rtl="0">
              <a:buNone/>
              <a:defRPr>
                <a:solidFill>
                  <a:schemeClr val="accent3"/>
                </a:solidFill>
              </a:defRPr>
            </a:lvl6pPr>
            <a:lvl7pPr lvl="6" rtl="0">
              <a:buNone/>
              <a:defRPr>
                <a:solidFill>
                  <a:schemeClr val="accent3"/>
                </a:solidFill>
              </a:defRPr>
            </a:lvl7pPr>
            <a:lvl8pPr lvl="7" rtl="0">
              <a:buNone/>
              <a:defRPr>
                <a:solidFill>
                  <a:schemeClr val="accent3"/>
                </a:solidFill>
              </a:defRPr>
            </a:lvl8pPr>
            <a:lvl9pPr lvl="8" rtl="0">
              <a:buNone/>
              <a:defRPr>
                <a:solidFill>
                  <a:schemeClr val="accent3"/>
                </a:solidFill>
              </a:defRPr>
            </a:lvl9pPr>
          </a:lstStyle>
          <a:p>
            <a:fld id="{00000000-1234-1234-1234-123412341234}" type="slidenum">
              <a:rPr lang="en" smtClean="0"/>
              <a:pPr/>
              <a:t>‹#›</a:t>
            </a:fld>
            <a:endParaRPr lang="en"/>
          </a:p>
        </p:txBody>
      </p:sp>
      <p:sp>
        <p:nvSpPr>
          <p:cNvPr id="21" name="Google Shape;21;p4"/>
          <p:cNvSpPr txBox="1"/>
          <p:nvPr/>
        </p:nvSpPr>
        <p:spPr>
          <a:xfrm>
            <a:off x="3593400" y="4108794"/>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5400" b="1">
                <a:solidFill>
                  <a:schemeClr val="lt1"/>
                </a:solidFill>
                <a:latin typeface="Inria Serif"/>
                <a:ea typeface="Inria Serif"/>
                <a:cs typeface="Inria Serif"/>
                <a:sym typeface="Inria Serif"/>
              </a:rPr>
              <a:t>”</a:t>
            </a:r>
            <a:endParaRPr sz="5400" b="1">
              <a:solidFill>
                <a:schemeClr val="lt1"/>
              </a:solidFill>
              <a:latin typeface="Inria Serif"/>
              <a:ea typeface="Inria Serif"/>
              <a:cs typeface="Inria Serif"/>
              <a:sym typeface="Inria Serif"/>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 For medium background colors">
  <p:cSld name="Blank - For medium background colors">
    <p:spTree>
      <p:nvGrpSpPr>
        <p:cNvPr id="1" name="Shape 51"/>
        <p:cNvGrpSpPr/>
        <p:nvPr/>
      </p:nvGrpSpPr>
      <p:grpSpPr>
        <a:xfrm>
          <a:off x="0" y="0"/>
          <a:ext cx="0" cy="0"/>
          <a:chOff x="0" y="0"/>
          <a:chExt cx="0" cy="0"/>
        </a:xfrm>
      </p:grpSpPr>
      <p:sp>
        <p:nvSpPr>
          <p:cNvPr id="52" name="Google Shape;52;p1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53" name="Google Shape;53;p11"/>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DC695B27-7CAC-4252-AA8A-116056D982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9" y="0"/>
            <a:ext cx="9141322" cy="5143500"/>
          </a:xfrm>
          <a:prstGeom prst="rect">
            <a:avLst/>
          </a:prstGeom>
        </p:spPr>
      </p:pic>
      <p:sp>
        <p:nvSpPr>
          <p:cNvPr id="4" name="TextBox 3">
            <a:extLst>
              <a:ext uri="{FF2B5EF4-FFF2-40B4-BE49-F238E27FC236}">
                <a16:creationId xmlns:a16="http://schemas.microsoft.com/office/drawing/2014/main" id="{7BA83152-6159-4390-95FB-C4B556C57C35}"/>
              </a:ext>
            </a:extLst>
          </p:cNvPr>
          <p:cNvSpPr txBox="1"/>
          <p:nvPr userDrawn="1"/>
        </p:nvSpPr>
        <p:spPr>
          <a:xfrm>
            <a:off x="8344262" y="4904185"/>
            <a:ext cx="636072" cy="144271"/>
          </a:xfrm>
          <a:prstGeom prst="rect">
            <a:avLst/>
          </a:prstGeom>
          <a:noFill/>
        </p:spPr>
        <p:txBody>
          <a:bodyPr wrap="none" lIns="51435" tIns="25718" rIns="51435" bIns="25718" rtlCol="0">
            <a:spAutoFit/>
          </a:bodyPr>
          <a:lstStyle/>
          <a:p>
            <a:r>
              <a:rPr lang="en-US" sz="600" dirty="0">
                <a:solidFill>
                  <a:schemeClr val="bg1"/>
                </a:solidFill>
                <a:latin typeface="Arial" panose="020B0604020202020204" pitchFamily="34" charset="0"/>
                <a:cs typeface="Arial" panose="020B0604020202020204" pitchFamily="34" charset="0"/>
              </a:rPr>
              <a:t>©2021 ACGME</a:t>
            </a:r>
          </a:p>
        </p:txBody>
      </p:sp>
    </p:spTree>
    <p:extLst>
      <p:ext uri="{BB962C8B-B14F-4D97-AF65-F5344CB8AC3E}">
        <p14:creationId xmlns:p14="http://schemas.microsoft.com/office/powerpoint/2010/main" val="131300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FCED15-0F0B-484F-84D3-04FB46F38378}" type="datetimeFigureOut">
              <a:rPr lang="en-US" smtClean="0"/>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5305A-FB6D-924D-8E2D-2360BCF374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FCED15-0F0B-484F-84D3-04FB46F38378}" type="datetimeFigureOut">
              <a:rPr lang="en-US" smtClean="0"/>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5305A-FB6D-924D-8E2D-2360BCF3742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FCED15-0F0B-484F-84D3-04FB46F38378}" type="datetimeFigureOut">
              <a:rPr lang="en-US" smtClean="0"/>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5305A-FB6D-924D-8E2D-2360BCF3742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FCED15-0F0B-484F-84D3-04FB46F38378}" type="datetimeFigureOut">
              <a:rPr lang="en-US" smtClean="0"/>
              <a:t>3/24/22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F5305A-FB6D-924D-8E2D-2360BCF3742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FCED15-0F0B-484F-84D3-04FB46F38378}" type="datetimeFigureOut">
              <a:rPr lang="en-US" smtClean="0"/>
              <a:t>3/24/22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F5305A-FB6D-924D-8E2D-2360BCF3742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CED15-0F0B-484F-84D3-04FB46F38378}" type="datetimeFigureOut">
              <a:rPr lang="en-US" smtClean="0"/>
              <a:t>3/24/22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F5305A-FB6D-924D-8E2D-2360BCF3742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5FCED15-0F0B-484F-84D3-04FB46F38378}" type="datetimeFigureOut">
              <a:rPr lang="en-US" smtClean="0"/>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5305A-FB6D-924D-8E2D-2360BCF3742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5FCED15-0F0B-484F-84D3-04FB46F38378}" type="datetimeFigureOut">
              <a:rPr lang="en-US" smtClean="0"/>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5305A-FB6D-924D-8E2D-2360BCF3742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5FCED15-0F0B-484F-84D3-04FB46F38378}" type="datetimeFigureOut">
              <a:rPr lang="en-US" smtClean="0"/>
              <a:t>3/24/22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9F5305A-FB6D-924D-8E2D-2360BCF3742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jpeg"/><Relationship Id="rId21" Type="http://schemas.openxmlformats.org/officeDocument/2006/relationships/image" Target="../media/image28.png"/><Relationship Id="rId34" Type="http://schemas.openxmlformats.org/officeDocument/2006/relationships/image" Target="../media/image41.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jpeg"/><Relationship Id="rId2" Type="http://schemas.openxmlformats.org/officeDocument/2006/relationships/notesSlide" Target="../notesSlides/notesSlide10.xml"/><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jpeg"/><Relationship Id="rId1" Type="http://schemas.openxmlformats.org/officeDocument/2006/relationships/slideLayout" Target="../slideLayouts/slideLayout17.xml"/><Relationship Id="rId6" Type="http://schemas.openxmlformats.org/officeDocument/2006/relationships/image" Target="../media/image13.jpeg"/><Relationship Id="rId11" Type="http://schemas.openxmlformats.org/officeDocument/2006/relationships/image" Target="../media/image18.jpeg"/><Relationship Id="rId24" Type="http://schemas.openxmlformats.org/officeDocument/2006/relationships/image" Target="../media/image31.png"/><Relationship Id="rId32" Type="http://schemas.openxmlformats.org/officeDocument/2006/relationships/image" Target="../media/image39.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10" Type="http://schemas.openxmlformats.org/officeDocument/2006/relationships/image" Target="../media/image17.jpeg"/><Relationship Id="rId19" Type="http://schemas.openxmlformats.org/officeDocument/2006/relationships/image" Target="../media/image26.png"/><Relationship Id="rId31" Type="http://schemas.openxmlformats.org/officeDocument/2006/relationships/image" Target="../media/image38.pn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 Id="rId8"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mailto:drbonniemason@gmail.com"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hyperlink" Target="mailto:bmason@facs.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5"/>
          <p:cNvPicPr preferRelativeResize="0"/>
          <p:nvPr/>
        </p:nvPicPr>
        <p:blipFill rotWithShape="1">
          <a:blip r:embed="rId3">
            <a:alphaModFix/>
          </a:blip>
          <a:srcRect l="42159" r="2932" b="45091"/>
          <a:stretch/>
        </p:blipFill>
        <p:spPr>
          <a:xfrm>
            <a:off x="0" y="206850"/>
            <a:ext cx="4845600" cy="4936800"/>
          </a:xfrm>
          <a:prstGeom prst="rtTriangle">
            <a:avLst/>
          </a:prstGeom>
          <a:noFill/>
          <a:ln>
            <a:noFill/>
          </a:ln>
        </p:spPr>
      </p:pic>
      <p:sp>
        <p:nvSpPr>
          <p:cNvPr id="76" name="Google Shape;76;p15"/>
          <p:cNvSpPr txBox="1">
            <a:spLocks noGrp="1"/>
          </p:cNvSpPr>
          <p:nvPr>
            <p:ph type="sldNum" idx="12"/>
          </p:nvPr>
        </p:nvSpPr>
        <p:spPr>
          <a:xfrm>
            <a:off x="7446288" y="4673651"/>
            <a:ext cx="411525" cy="393600"/>
          </a:xfrm>
          <a:prstGeom prst="rect">
            <a:avLst/>
          </a:prstGeom>
        </p:spPr>
        <p:txBody>
          <a:bodyPr spcFirstLastPara="1" vert="horz" wrap="square" lIns="0" tIns="0" rIns="0" bIns="0" rtlCol="0" anchor="ctr" anchorCtr="0">
            <a:noAutofit/>
          </a:bodyPr>
          <a:lstStyle/>
          <a:p>
            <a:fld id="{00000000-1234-1234-1234-123412341234}" type="slidenum">
              <a:rPr lang="en"/>
              <a:pPr/>
              <a:t>1</a:t>
            </a:fld>
            <a:endParaRPr/>
          </a:p>
        </p:txBody>
      </p:sp>
      <p:sp>
        <p:nvSpPr>
          <p:cNvPr id="77" name="Google Shape;77;p15"/>
          <p:cNvSpPr txBox="1">
            <a:spLocks noGrp="1"/>
          </p:cNvSpPr>
          <p:nvPr>
            <p:ph type="ctrTitle" idx="4294967295"/>
          </p:nvPr>
        </p:nvSpPr>
        <p:spPr>
          <a:xfrm>
            <a:off x="2803502" y="74516"/>
            <a:ext cx="4838286" cy="1041600"/>
          </a:xfrm>
          <a:prstGeom prst="rect">
            <a:avLst/>
          </a:prstGeom>
        </p:spPr>
        <p:txBody>
          <a:bodyPr spcFirstLastPara="1" vert="horz" wrap="square" lIns="0" tIns="0" rIns="0" bIns="0" rtlCol="0" anchor="b" anchorCtr="0">
            <a:noAutofit/>
          </a:bodyPr>
          <a:lstStyle/>
          <a:p>
            <a:pPr algn="r">
              <a:spcBef>
                <a:spcPts val="0"/>
              </a:spcBef>
            </a:pPr>
            <a:r>
              <a:rPr lang="en-US" dirty="0">
                <a:latin typeface="Constantia"/>
                <a:cs typeface="Constantia"/>
              </a:rPr>
              <a:t>Implementing </a:t>
            </a:r>
            <a:r>
              <a:rPr lang="en-US" b="1" i="1" dirty="0">
                <a:latin typeface="Constantia"/>
                <a:cs typeface="Constantia"/>
              </a:rPr>
              <a:t>Equity</a:t>
            </a:r>
            <a:r>
              <a:rPr lang="en-US" i="1" dirty="0">
                <a:latin typeface="Constantia"/>
                <a:cs typeface="Constantia"/>
              </a:rPr>
              <a:t> </a:t>
            </a:r>
            <a:br>
              <a:rPr lang="en-US" i="1" dirty="0">
                <a:latin typeface="Constantia"/>
                <a:cs typeface="Constantia"/>
              </a:rPr>
            </a:br>
            <a:r>
              <a:rPr lang="en-US" dirty="0">
                <a:latin typeface="Constantia"/>
                <a:cs typeface="Constantia"/>
              </a:rPr>
              <a:t>in ARCOS</a:t>
            </a:r>
            <a:endParaRPr dirty="0">
              <a:latin typeface="Constantia"/>
              <a:cs typeface="Constantia"/>
            </a:endParaRPr>
          </a:p>
        </p:txBody>
      </p:sp>
      <p:sp>
        <p:nvSpPr>
          <p:cNvPr id="78" name="Google Shape;78;p15"/>
          <p:cNvSpPr txBox="1">
            <a:spLocks noGrp="1"/>
          </p:cNvSpPr>
          <p:nvPr>
            <p:ph type="subTitle" idx="4294967295"/>
          </p:nvPr>
        </p:nvSpPr>
        <p:spPr>
          <a:xfrm>
            <a:off x="3823538" y="1716700"/>
            <a:ext cx="3818250" cy="340200"/>
          </a:xfrm>
          <a:prstGeom prst="rect">
            <a:avLst/>
          </a:prstGeom>
        </p:spPr>
        <p:txBody>
          <a:bodyPr spcFirstLastPara="1" vert="horz" wrap="square" lIns="0" tIns="0" rIns="0" bIns="0" rtlCol="0" anchor="t" anchorCtr="0">
            <a:noAutofit/>
          </a:bodyPr>
          <a:lstStyle/>
          <a:p>
            <a:pPr marL="0" indent="0" algn="r">
              <a:spcBef>
                <a:spcPts val="0"/>
              </a:spcBef>
              <a:buNone/>
            </a:pPr>
            <a:r>
              <a:rPr lang="en-US" sz="1500" b="1" i="1" dirty="0">
                <a:solidFill>
                  <a:schemeClr val="tx2">
                    <a:lumMod val="75000"/>
                  </a:schemeClr>
                </a:solidFill>
                <a:latin typeface="Constantia"/>
                <a:ea typeface="Inria Serif"/>
                <a:cs typeface="Constantia"/>
                <a:sym typeface="Inria Serif"/>
              </a:rPr>
              <a:t>Bonnie Simpson Mason, MD, FAAOS</a:t>
            </a:r>
            <a:endParaRPr sz="1500" b="1" i="1" dirty="0">
              <a:solidFill>
                <a:schemeClr val="tx2">
                  <a:lumMod val="75000"/>
                </a:schemeClr>
              </a:solidFill>
              <a:latin typeface="Constantia"/>
              <a:ea typeface="Inria Serif"/>
              <a:cs typeface="Constantia"/>
              <a:sym typeface="Inria Serif"/>
            </a:endParaRPr>
          </a:p>
        </p:txBody>
      </p:sp>
      <p:sp>
        <p:nvSpPr>
          <p:cNvPr id="79" name="Google Shape;79;p15"/>
          <p:cNvSpPr txBox="1">
            <a:spLocks noGrp="1"/>
          </p:cNvSpPr>
          <p:nvPr>
            <p:ph type="subTitle" idx="4294967295"/>
          </p:nvPr>
        </p:nvSpPr>
        <p:spPr>
          <a:xfrm>
            <a:off x="3823539" y="2056900"/>
            <a:ext cx="3818250" cy="704100"/>
          </a:xfrm>
          <a:prstGeom prst="rect">
            <a:avLst/>
          </a:prstGeom>
        </p:spPr>
        <p:txBody>
          <a:bodyPr spcFirstLastPara="1" vert="horz" wrap="square" lIns="0" tIns="0" rIns="0" bIns="0" rtlCol="0" anchor="t" anchorCtr="0">
            <a:noAutofit/>
          </a:bodyPr>
          <a:lstStyle/>
          <a:p>
            <a:pPr marL="0" indent="0" algn="r">
              <a:spcBef>
                <a:spcPts val="0"/>
              </a:spcBef>
              <a:buNone/>
            </a:pPr>
            <a:r>
              <a:rPr lang="en-US" sz="1050" i="1" dirty="0">
                <a:solidFill>
                  <a:schemeClr val="tx2">
                    <a:lumMod val="25000"/>
                  </a:schemeClr>
                </a:solidFill>
                <a:latin typeface="Constantia"/>
                <a:cs typeface="Constantia"/>
              </a:rPr>
              <a:t>Inaugural Medical Director, DEI </a:t>
            </a:r>
          </a:p>
          <a:p>
            <a:pPr marL="0" indent="0" algn="r">
              <a:spcBef>
                <a:spcPts val="0"/>
              </a:spcBef>
              <a:buNone/>
            </a:pPr>
            <a:r>
              <a:rPr lang="en-US" sz="1050" i="1" dirty="0">
                <a:solidFill>
                  <a:schemeClr val="tx2">
                    <a:lumMod val="25000"/>
                  </a:schemeClr>
                </a:solidFill>
                <a:latin typeface="Constantia"/>
                <a:cs typeface="Constantia"/>
              </a:rPr>
              <a:t> American College of Surgeons</a:t>
            </a:r>
          </a:p>
          <a:p>
            <a:pPr marL="0" indent="0" algn="r">
              <a:spcBef>
                <a:spcPts val="0"/>
              </a:spcBef>
              <a:buNone/>
            </a:pPr>
            <a:endParaRPr lang="en-US" sz="1050" i="1" dirty="0">
              <a:solidFill>
                <a:schemeClr val="tx2">
                  <a:lumMod val="25000"/>
                </a:schemeClr>
              </a:solidFill>
              <a:latin typeface="Constantia"/>
              <a:cs typeface="Constantia"/>
            </a:endParaRPr>
          </a:p>
          <a:p>
            <a:pPr marL="0" indent="0" algn="r">
              <a:spcBef>
                <a:spcPts val="0"/>
              </a:spcBef>
              <a:buNone/>
            </a:pPr>
            <a:r>
              <a:rPr lang="en-US" sz="1050" i="1" dirty="0">
                <a:solidFill>
                  <a:schemeClr val="tx2">
                    <a:lumMod val="25000"/>
                  </a:schemeClr>
                </a:solidFill>
                <a:latin typeface="Constantia"/>
                <a:cs typeface="Constantia"/>
              </a:rPr>
              <a:t>Clinical Assistant Professor, </a:t>
            </a:r>
          </a:p>
          <a:p>
            <a:pPr marL="0" indent="0" algn="r">
              <a:spcBef>
                <a:spcPts val="0"/>
              </a:spcBef>
              <a:buNone/>
            </a:pPr>
            <a:r>
              <a:rPr lang="en-US" sz="1050" i="1" dirty="0">
                <a:solidFill>
                  <a:schemeClr val="tx2">
                    <a:lumMod val="25000"/>
                  </a:schemeClr>
                </a:solidFill>
                <a:latin typeface="Constantia"/>
                <a:cs typeface="Constantia"/>
              </a:rPr>
              <a:t>Orthopaedic Surgery, UTMB</a:t>
            </a:r>
          </a:p>
          <a:p>
            <a:pPr marL="0" indent="0" algn="r">
              <a:spcBef>
                <a:spcPts val="0"/>
              </a:spcBef>
              <a:buNone/>
            </a:pPr>
            <a:endParaRPr lang="en-US" sz="1050" i="1" dirty="0">
              <a:solidFill>
                <a:schemeClr val="tx2">
                  <a:lumMod val="25000"/>
                </a:schemeClr>
              </a:solidFill>
              <a:latin typeface="Constantia"/>
              <a:cs typeface="Constantia"/>
            </a:endParaRPr>
          </a:p>
          <a:p>
            <a:pPr marL="0" indent="0" algn="r">
              <a:spcBef>
                <a:spcPts val="0"/>
              </a:spcBef>
              <a:buNone/>
            </a:pPr>
            <a:r>
              <a:rPr lang="en-US" sz="1050" i="1" dirty="0">
                <a:solidFill>
                  <a:schemeClr val="tx2">
                    <a:lumMod val="25000"/>
                  </a:schemeClr>
                </a:solidFill>
                <a:latin typeface="Constantia"/>
                <a:cs typeface="Constantia"/>
              </a:rPr>
              <a:t>Founder, Senior Advisor </a:t>
            </a:r>
          </a:p>
          <a:p>
            <a:pPr marL="0" indent="0" algn="r">
              <a:spcBef>
                <a:spcPts val="0"/>
              </a:spcBef>
              <a:buNone/>
            </a:pPr>
            <a:r>
              <a:rPr lang="en-US" sz="1050" i="1" dirty="0">
                <a:solidFill>
                  <a:schemeClr val="tx2">
                    <a:lumMod val="25000"/>
                  </a:schemeClr>
                </a:solidFill>
                <a:latin typeface="Constantia"/>
                <a:cs typeface="Constantia"/>
              </a:rPr>
              <a:t>Nth Dimensions</a:t>
            </a:r>
          </a:p>
          <a:p>
            <a:pPr marL="0" indent="0" algn="r">
              <a:spcBef>
                <a:spcPts val="0"/>
              </a:spcBef>
              <a:buNone/>
            </a:pPr>
            <a:endParaRPr lang="en-US" sz="1050" i="1" dirty="0">
              <a:solidFill>
                <a:schemeClr val="tx2">
                  <a:lumMod val="25000"/>
                </a:schemeClr>
              </a:solidFill>
              <a:latin typeface="Constantia"/>
              <a:cs typeface="Constantia"/>
            </a:endParaRPr>
          </a:p>
          <a:p>
            <a:pPr marL="0" indent="0" algn="r">
              <a:spcBef>
                <a:spcPts val="0"/>
              </a:spcBef>
              <a:buNone/>
            </a:pPr>
            <a:r>
              <a:rPr lang="en-US" sz="1050" i="1" dirty="0">
                <a:solidFill>
                  <a:schemeClr val="tx2">
                    <a:lumMod val="25000"/>
                  </a:schemeClr>
                </a:solidFill>
                <a:latin typeface="Constantia"/>
                <a:cs typeface="Constantia"/>
              </a:rPr>
              <a:t>Principal</a:t>
            </a:r>
          </a:p>
          <a:p>
            <a:pPr marL="0" indent="0" algn="r">
              <a:spcBef>
                <a:spcPts val="0"/>
              </a:spcBef>
              <a:buNone/>
            </a:pPr>
            <a:r>
              <a:rPr lang="en-US" sz="1050" i="1" dirty="0">
                <a:solidFill>
                  <a:schemeClr val="tx2">
                    <a:lumMod val="25000"/>
                  </a:schemeClr>
                </a:solidFill>
                <a:latin typeface="Constantia"/>
                <a:cs typeface="Constantia"/>
              </a:rPr>
              <a:t>Titanium Sun </a:t>
            </a:r>
            <a:endParaRPr sz="1050" b="1" i="1" dirty="0">
              <a:solidFill>
                <a:schemeClr val="tx2">
                  <a:lumMod val="25000"/>
                </a:schemeClr>
              </a:solidFill>
              <a:latin typeface="Constantia"/>
              <a:cs typeface="Constantia"/>
            </a:endParaRPr>
          </a:p>
        </p:txBody>
      </p:sp>
      <p:sp>
        <p:nvSpPr>
          <p:cNvPr id="7" name="TextBox 6"/>
          <p:cNvSpPr txBox="1"/>
          <p:nvPr/>
        </p:nvSpPr>
        <p:spPr>
          <a:xfrm>
            <a:off x="3382807" y="4759475"/>
            <a:ext cx="2349857" cy="207749"/>
          </a:xfrm>
          <a:prstGeom prst="rect">
            <a:avLst/>
          </a:prstGeom>
          <a:noFill/>
        </p:spPr>
        <p:txBody>
          <a:bodyPr wrap="square" rtlCol="0">
            <a:spAutoFit/>
          </a:bodyPr>
          <a:lstStyle/>
          <a:p>
            <a:pPr algn="ctr"/>
            <a:r>
              <a:rPr lang="en-US" sz="750" dirty="0">
                <a:solidFill>
                  <a:schemeClr val="bg2">
                    <a:lumMod val="50000"/>
                  </a:schemeClr>
                </a:solidFill>
              </a:rPr>
              <a:t>© 2022 by </a:t>
            </a:r>
            <a:r>
              <a:rPr lang="en-US" sz="750" dirty="0" err="1">
                <a:solidFill>
                  <a:schemeClr val="bg2">
                    <a:lumMod val="50000"/>
                  </a:schemeClr>
                </a:solidFill>
              </a:rPr>
              <a:t>TitaniumSun</a:t>
            </a:r>
            <a:r>
              <a:rPr lang="en-US" sz="750" dirty="0">
                <a:solidFill>
                  <a:schemeClr val="bg2">
                    <a:lumMod val="50000"/>
                  </a:schemeClr>
                </a:solidFill>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17" name="Google Shape;117;p19"/>
          <p:cNvSpPr txBox="1">
            <a:spLocks noGrp="1"/>
          </p:cNvSpPr>
          <p:nvPr>
            <p:ph type="sldNum" idx="12"/>
          </p:nvPr>
        </p:nvSpPr>
        <p:spPr>
          <a:xfrm>
            <a:off x="7446288" y="4673651"/>
            <a:ext cx="411525" cy="393600"/>
          </a:xfrm>
          <a:prstGeom prst="rect">
            <a:avLst/>
          </a:prstGeom>
        </p:spPr>
        <p:txBody>
          <a:bodyPr spcFirstLastPara="1" vert="horz" wrap="square" lIns="0" tIns="0" rIns="0" bIns="0" rtlCol="0" anchor="ctr" anchorCtr="0">
            <a:noAutofit/>
          </a:bodyPr>
          <a:lstStyle/>
          <a:p>
            <a:fld id="{00000000-1234-1234-1234-123412341234}" type="slidenum">
              <a:rPr lang="en"/>
              <a:pPr/>
              <a:t>10</a:t>
            </a:fld>
            <a:endParaRPr/>
          </a:p>
        </p:txBody>
      </p:sp>
      <p:sp>
        <p:nvSpPr>
          <p:cNvPr id="17" name="TextBox 16"/>
          <p:cNvSpPr txBox="1"/>
          <p:nvPr/>
        </p:nvSpPr>
        <p:spPr>
          <a:xfrm>
            <a:off x="3382807" y="4759475"/>
            <a:ext cx="2349857" cy="207749"/>
          </a:xfrm>
          <a:prstGeom prst="rect">
            <a:avLst/>
          </a:prstGeom>
          <a:noFill/>
        </p:spPr>
        <p:txBody>
          <a:bodyPr wrap="square" rtlCol="0">
            <a:spAutoFit/>
          </a:bodyPr>
          <a:lstStyle/>
          <a:p>
            <a:pPr algn="ctr"/>
            <a:r>
              <a:rPr lang="en-US" sz="750" dirty="0">
                <a:solidFill>
                  <a:schemeClr val="bg2">
                    <a:lumMod val="50000"/>
                  </a:schemeClr>
                </a:solidFill>
              </a:rPr>
              <a:t>© 2022 by </a:t>
            </a:r>
            <a:r>
              <a:rPr lang="en-US" sz="750" dirty="0" err="1">
                <a:solidFill>
                  <a:schemeClr val="bg2">
                    <a:lumMod val="50000"/>
                  </a:schemeClr>
                </a:solidFill>
              </a:rPr>
              <a:t>TitaniumSun</a:t>
            </a:r>
            <a:r>
              <a:rPr lang="en-US" sz="750" dirty="0">
                <a:solidFill>
                  <a:schemeClr val="bg2">
                    <a:lumMod val="50000"/>
                  </a:schemeClr>
                </a:solidFill>
              </a:rPr>
              <a:t>™</a:t>
            </a:r>
          </a:p>
        </p:txBody>
      </p:sp>
      <p:grpSp>
        <p:nvGrpSpPr>
          <p:cNvPr id="2" name="Google Shape;1122;p49"/>
          <p:cNvGrpSpPr/>
          <p:nvPr/>
        </p:nvGrpSpPr>
        <p:grpSpPr>
          <a:xfrm rot="2949376">
            <a:off x="2299481" y="636896"/>
            <a:ext cx="4298317" cy="3753360"/>
            <a:chOff x="1649412" y="927100"/>
            <a:chExt cx="5011737" cy="5016500"/>
          </a:xfrm>
          <a:effectLst>
            <a:glow rad="228600">
              <a:schemeClr val="accent1">
                <a:alpha val="75000"/>
              </a:schemeClr>
            </a:glow>
          </a:effectLst>
        </p:grpSpPr>
        <p:sp>
          <p:nvSpPr>
            <p:cNvPr id="9" name="Google Shape;1123;p49"/>
            <p:cNvSpPr/>
            <p:nvPr/>
          </p:nvSpPr>
          <p:spPr>
            <a:xfrm>
              <a:off x="2008187" y="4025900"/>
              <a:ext cx="4252913" cy="1917700"/>
            </a:xfrm>
            <a:custGeom>
              <a:avLst/>
              <a:gdLst/>
              <a:ahLst/>
              <a:cxnLst/>
              <a:rect l="l" t="t" r="r" b="b"/>
              <a:pathLst>
                <a:path w="999" h="450" extrusionOk="0">
                  <a:moveTo>
                    <a:pt x="715" y="15"/>
                  </a:moveTo>
                  <a:cubicBezTo>
                    <a:pt x="667" y="82"/>
                    <a:pt x="588" y="123"/>
                    <a:pt x="505" y="123"/>
                  </a:cubicBezTo>
                  <a:cubicBezTo>
                    <a:pt x="416" y="123"/>
                    <a:pt x="332" y="76"/>
                    <a:pt x="284" y="2"/>
                  </a:cubicBezTo>
                  <a:cubicBezTo>
                    <a:pt x="94" y="0"/>
                    <a:pt x="94" y="0"/>
                    <a:pt x="94" y="0"/>
                  </a:cubicBezTo>
                  <a:cubicBezTo>
                    <a:pt x="0" y="165"/>
                    <a:pt x="0" y="165"/>
                    <a:pt x="0" y="165"/>
                  </a:cubicBezTo>
                  <a:cubicBezTo>
                    <a:pt x="107" y="341"/>
                    <a:pt x="299" y="450"/>
                    <a:pt x="505" y="450"/>
                  </a:cubicBezTo>
                  <a:cubicBezTo>
                    <a:pt x="704" y="450"/>
                    <a:pt x="891" y="347"/>
                    <a:pt x="999" y="181"/>
                  </a:cubicBezTo>
                  <a:cubicBezTo>
                    <a:pt x="810" y="182"/>
                    <a:pt x="810" y="182"/>
                    <a:pt x="810" y="182"/>
                  </a:cubicBezTo>
                  <a:lnTo>
                    <a:pt x="715" y="15"/>
                  </a:lnTo>
                  <a:close/>
                </a:path>
              </a:pathLst>
            </a:custGeom>
            <a:solidFill>
              <a:schemeClr val="accent3"/>
            </a:solidFill>
            <a:ln>
              <a:noFill/>
            </a:ln>
          </p:spPr>
          <p:txBody>
            <a:bodyPr spcFirstLastPara="1" wrap="square" lIns="51431" tIns="25706" rIns="51431" bIns="25706" anchor="t" anchorCtr="0">
              <a:noAutofit/>
            </a:bodyPr>
            <a:lstStyle/>
            <a:p>
              <a:pPr>
                <a:buClr>
                  <a:schemeClr val="dk1"/>
                </a:buClr>
                <a:buSzPts val="1400"/>
              </a:pPr>
              <a:endParaRPr sz="1050">
                <a:solidFill>
                  <a:schemeClr val="dk1"/>
                </a:solidFill>
                <a:latin typeface="Calibri"/>
                <a:ea typeface="Calibri"/>
                <a:cs typeface="Calibri"/>
                <a:sym typeface="Calibri"/>
              </a:endParaRPr>
            </a:p>
          </p:txBody>
        </p:sp>
        <p:sp>
          <p:nvSpPr>
            <p:cNvPr id="10" name="Google Shape;1124;p49"/>
            <p:cNvSpPr/>
            <p:nvPr/>
          </p:nvSpPr>
          <p:spPr>
            <a:xfrm>
              <a:off x="4271962" y="931862"/>
              <a:ext cx="2389187" cy="3724276"/>
            </a:xfrm>
            <a:custGeom>
              <a:avLst/>
              <a:gdLst/>
              <a:ahLst/>
              <a:cxnLst/>
              <a:rect l="l" t="t" r="r" b="b"/>
              <a:pathLst>
                <a:path w="561" h="874" extrusionOk="0">
                  <a:moveTo>
                    <a:pt x="488" y="872"/>
                  </a:moveTo>
                  <a:cubicBezTo>
                    <a:pt x="536" y="786"/>
                    <a:pt x="561" y="687"/>
                    <a:pt x="561" y="588"/>
                  </a:cubicBezTo>
                  <a:cubicBezTo>
                    <a:pt x="561" y="273"/>
                    <a:pt x="313" y="15"/>
                    <a:pt x="1" y="0"/>
                  </a:cubicBezTo>
                  <a:cubicBezTo>
                    <a:pt x="97" y="163"/>
                    <a:pt x="97" y="163"/>
                    <a:pt x="97" y="163"/>
                  </a:cubicBezTo>
                  <a:cubicBezTo>
                    <a:pt x="0" y="328"/>
                    <a:pt x="0" y="328"/>
                    <a:pt x="0" y="328"/>
                  </a:cubicBezTo>
                  <a:cubicBezTo>
                    <a:pt x="131" y="342"/>
                    <a:pt x="233" y="453"/>
                    <a:pt x="233" y="588"/>
                  </a:cubicBezTo>
                  <a:cubicBezTo>
                    <a:pt x="233" y="630"/>
                    <a:pt x="223" y="671"/>
                    <a:pt x="204" y="708"/>
                  </a:cubicBezTo>
                  <a:cubicBezTo>
                    <a:pt x="298" y="874"/>
                    <a:pt x="298" y="874"/>
                    <a:pt x="298" y="874"/>
                  </a:cubicBezTo>
                  <a:lnTo>
                    <a:pt x="488" y="872"/>
                  </a:lnTo>
                  <a:close/>
                </a:path>
              </a:pathLst>
            </a:custGeom>
            <a:solidFill>
              <a:schemeClr val="accent2"/>
            </a:solidFill>
            <a:ln>
              <a:noFill/>
            </a:ln>
          </p:spPr>
          <p:txBody>
            <a:bodyPr spcFirstLastPara="1" wrap="square" lIns="51431" tIns="25706" rIns="51431" bIns="25706" anchor="t" anchorCtr="0">
              <a:noAutofit/>
            </a:bodyPr>
            <a:lstStyle/>
            <a:p>
              <a:pPr>
                <a:buClr>
                  <a:schemeClr val="dk1"/>
                </a:buClr>
                <a:buSzPts val="1400"/>
              </a:pPr>
              <a:endParaRPr sz="1050">
                <a:solidFill>
                  <a:schemeClr val="dk1"/>
                </a:solidFill>
                <a:latin typeface="Calibri"/>
                <a:ea typeface="Calibri"/>
                <a:cs typeface="Calibri"/>
                <a:sym typeface="Calibri"/>
              </a:endParaRPr>
            </a:p>
          </p:txBody>
        </p:sp>
        <p:sp>
          <p:nvSpPr>
            <p:cNvPr id="11" name="Google Shape;1125;p49"/>
            <p:cNvSpPr/>
            <p:nvPr/>
          </p:nvSpPr>
          <p:spPr>
            <a:xfrm>
              <a:off x="1649414" y="927100"/>
              <a:ext cx="2870200" cy="3652836"/>
            </a:xfrm>
            <a:custGeom>
              <a:avLst/>
              <a:gdLst/>
              <a:ahLst/>
              <a:cxnLst/>
              <a:rect l="l" t="t" r="r" b="b"/>
              <a:pathLst>
                <a:path w="674" h="857" extrusionOk="0">
                  <a:moveTo>
                    <a:pt x="674" y="164"/>
                  </a:moveTo>
                  <a:cubicBezTo>
                    <a:pt x="578" y="0"/>
                    <a:pt x="578" y="0"/>
                    <a:pt x="578" y="0"/>
                  </a:cubicBezTo>
                  <a:cubicBezTo>
                    <a:pt x="258" y="6"/>
                    <a:pt x="0" y="268"/>
                    <a:pt x="0" y="589"/>
                  </a:cubicBezTo>
                  <a:cubicBezTo>
                    <a:pt x="0" y="682"/>
                    <a:pt x="22" y="775"/>
                    <a:pt x="65" y="857"/>
                  </a:cubicBezTo>
                  <a:cubicBezTo>
                    <a:pt x="158" y="693"/>
                    <a:pt x="158" y="693"/>
                    <a:pt x="158" y="693"/>
                  </a:cubicBezTo>
                  <a:cubicBezTo>
                    <a:pt x="350" y="695"/>
                    <a:pt x="350" y="695"/>
                    <a:pt x="350" y="695"/>
                  </a:cubicBezTo>
                  <a:cubicBezTo>
                    <a:pt x="335" y="661"/>
                    <a:pt x="328" y="625"/>
                    <a:pt x="328" y="589"/>
                  </a:cubicBezTo>
                  <a:cubicBezTo>
                    <a:pt x="328" y="449"/>
                    <a:pt x="439" y="334"/>
                    <a:pt x="577" y="328"/>
                  </a:cubicBezTo>
                  <a:lnTo>
                    <a:pt x="674" y="164"/>
                  </a:lnTo>
                  <a:close/>
                </a:path>
              </a:pathLst>
            </a:custGeom>
            <a:solidFill>
              <a:schemeClr val="accent1"/>
            </a:solidFill>
            <a:ln>
              <a:noFill/>
            </a:ln>
          </p:spPr>
          <p:txBody>
            <a:bodyPr spcFirstLastPara="1" wrap="square" lIns="51431" tIns="25706" rIns="51431" bIns="25706" anchor="t" anchorCtr="0">
              <a:noAutofit/>
            </a:bodyPr>
            <a:lstStyle/>
            <a:p>
              <a:pPr>
                <a:buClr>
                  <a:schemeClr val="dk1"/>
                </a:buClr>
                <a:buSzPts val="1400"/>
              </a:pPr>
              <a:endParaRPr sz="1050" dirty="0">
                <a:solidFill>
                  <a:schemeClr val="dk1"/>
                </a:solidFill>
                <a:latin typeface="Calibri"/>
                <a:ea typeface="Calibri"/>
                <a:cs typeface="Calibri"/>
                <a:sym typeface="Calibri"/>
              </a:endParaRPr>
            </a:p>
          </p:txBody>
        </p:sp>
      </p:grpSp>
      <p:sp>
        <p:nvSpPr>
          <p:cNvPr id="12" name="TextBox 11"/>
          <p:cNvSpPr txBox="1"/>
          <p:nvPr/>
        </p:nvSpPr>
        <p:spPr>
          <a:xfrm>
            <a:off x="4010323" y="859387"/>
            <a:ext cx="815736" cy="300082"/>
          </a:xfrm>
          <a:prstGeom prst="rect">
            <a:avLst/>
          </a:prstGeom>
          <a:noFill/>
        </p:spPr>
        <p:txBody>
          <a:bodyPr wrap="none" rtlCol="0">
            <a:spAutoFit/>
          </a:bodyPr>
          <a:lstStyle/>
          <a:p>
            <a:r>
              <a:rPr lang="en-US" sz="1350" b="1" dirty="0"/>
              <a:t>Diversity</a:t>
            </a:r>
          </a:p>
        </p:txBody>
      </p:sp>
      <p:sp>
        <p:nvSpPr>
          <p:cNvPr id="13" name="TextBox 12"/>
          <p:cNvSpPr txBox="1"/>
          <p:nvPr/>
        </p:nvSpPr>
        <p:spPr>
          <a:xfrm>
            <a:off x="4962890" y="3447558"/>
            <a:ext cx="675826" cy="300082"/>
          </a:xfrm>
          <a:prstGeom prst="rect">
            <a:avLst/>
          </a:prstGeom>
          <a:noFill/>
        </p:spPr>
        <p:txBody>
          <a:bodyPr wrap="none" rtlCol="0">
            <a:spAutoFit/>
          </a:bodyPr>
          <a:lstStyle/>
          <a:p>
            <a:r>
              <a:rPr lang="en-US" sz="1350" b="1" dirty="0"/>
              <a:t>Equity </a:t>
            </a:r>
          </a:p>
        </p:txBody>
      </p:sp>
      <p:sp>
        <p:nvSpPr>
          <p:cNvPr id="14" name="TextBox 13"/>
          <p:cNvSpPr txBox="1"/>
          <p:nvPr/>
        </p:nvSpPr>
        <p:spPr>
          <a:xfrm>
            <a:off x="3375279" y="3450379"/>
            <a:ext cx="830677" cy="300082"/>
          </a:xfrm>
          <a:prstGeom prst="rect">
            <a:avLst/>
          </a:prstGeom>
          <a:noFill/>
        </p:spPr>
        <p:txBody>
          <a:bodyPr wrap="none" rtlCol="0">
            <a:spAutoFit/>
          </a:bodyPr>
          <a:lstStyle/>
          <a:p>
            <a:r>
              <a:rPr lang="en-US" sz="1350" b="1" dirty="0"/>
              <a:t>Inclusion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F3D86F-24F4-4BB7-B7B5-498AE254E1D2}"/>
              </a:ext>
            </a:extLst>
          </p:cNvPr>
          <p:cNvSpPr txBox="1"/>
          <p:nvPr/>
        </p:nvSpPr>
        <p:spPr>
          <a:xfrm>
            <a:off x="3467455" y="4060839"/>
            <a:ext cx="2098964" cy="328937"/>
          </a:xfrm>
          <a:prstGeom prst="rect">
            <a:avLst/>
          </a:prstGeom>
          <a:noFill/>
        </p:spPr>
        <p:txBody>
          <a:bodyPr wrap="square" lIns="51435" tIns="25718" rIns="51435" bIns="25718" rtlCol="0" anchor="t">
            <a:spAutoFit/>
          </a:bodyPr>
          <a:lstStyle/>
          <a:p>
            <a:pPr algn="ctr" defTabSz="514350">
              <a:defRPr/>
            </a:pPr>
            <a:r>
              <a:rPr lang="en-US" dirty="0">
                <a:solidFill>
                  <a:srgbClr val="622E7B">
                    <a:lumMod val="75000"/>
                  </a:srgbClr>
                </a:solidFill>
              </a:rPr>
              <a:t>DIVERSITY</a:t>
            </a:r>
            <a:endParaRPr lang="en-US" dirty="0">
              <a:solidFill>
                <a:srgbClr val="622E7B">
                  <a:lumMod val="75000"/>
                </a:srgbClr>
              </a:solidFill>
              <a:latin typeface="Arial" panose="020B0604020202020204" pitchFamily="34" charset="0"/>
              <a:cs typeface="Arial" panose="020B0604020202020204" pitchFamily="34" charset="0"/>
            </a:endParaRPr>
          </a:p>
        </p:txBody>
      </p:sp>
      <p:pic>
        <p:nvPicPr>
          <p:cNvPr id="1030" name="Picture 6">
            <a:extLst>
              <a:ext uri="{FF2B5EF4-FFF2-40B4-BE49-F238E27FC236}">
                <a16:creationId xmlns:a16="http://schemas.microsoft.com/office/drawing/2014/main" id="{CFEFDDB5-ED14-4E32-B028-D6A8B2A9B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119" y="406524"/>
            <a:ext cx="765288" cy="83330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F11A915-4C29-4A7A-995B-58139C25EAC9}"/>
              </a:ext>
            </a:extLst>
          </p:cNvPr>
          <p:cNvSpPr txBox="1"/>
          <p:nvPr/>
        </p:nvSpPr>
        <p:spPr>
          <a:xfrm>
            <a:off x="1816549" y="1245991"/>
            <a:ext cx="1217968" cy="236604"/>
          </a:xfrm>
          <a:prstGeom prst="rect">
            <a:avLst/>
          </a:prstGeom>
          <a:noFill/>
        </p:spPr>
        <p:txBody>
          <a:bodyPr wrap="square" lIns="51435" tIns="25718" rIns="51435" bIns="25718" rtlCol="0">
            <a:spAutoFit/>
          </a:bodyPr>
          <a:lstStyle/>
          <a:p>
            <a:pPr algn="ctr" defTabSz="514350">
              <a:defRPr/>
            </a:pPr>
            <a:r>
              <a:rPr lang="en-US" sz="600" b="1" dirty="0" err="1">
                <a:solidFill>
                  <a:srgbClr val="622E7B">
                    <a:lumMod val="75000"/>
                  </a:srgbClr>
                </a:solidFill>
                <a:latin typeface="Arial" panose="020B0604020202020204" pitchFamily="34" charset="0"/>
                <a:cs typeface="Arial" panose="020B0604020202020204" pitchFamily="34" charset="0"/>
              </a:rPr>
              <a:t>Kemia</a:t>
            </a:r>
            <a:r>
              <a:rPr lang="en-US" sz="600" b="1" dirty="0">
                <a:solidFill>
                  <a:srgbClr val="622E7B">
                    <a:lumMod val="75000"/>
                  </a:srgbClr>
                </a:solidFill>
                <a:latin typeface="Arial" panose="020B0604020202020204" pitchFamily="34" charset="0"/>
                <a:cs typeface="Arial" panose="020B0604020202020204" pitchFamily="34" charset="0"/>
              </a:rPr>
              <a:t> </a:t>
            </a:r>
            <a:r>
              <a:rPr lang="en-US" sz="600" b="1" dirty="0" err="1">
                <a:solidFill>
                  <a:srgbClr val="622E7B">
                    <a:lumMod val="75000"/>
                  </a:srgbClr>
                </a:solidFill>
                <a:latin typeface="Arial" panose="020B0604020202020204" pitchFamily="34" charset="0"/>
                <a:cs typeface="Arial" panose="020B0604020202020204" pitchFamily="34" charset="0"/>
              </a:rPr>
              <a:t>Sarraf</a:t>
            </a:r>
            <a:endParaRPr lang="en-US" sz="600" b="1" dirty="0">
              <a:solidFill>
                <a:srgbClr val="622E7B">
                  <a:lumMod val="75000"/>
                </a:srgbClr>
              </a:solidFill>
              <a:latin typeface="Arial" panose="020B0604020202020204" pitchFamily="34" charset="0"/>
              <a:cs typeface="Arial" panose="020B0604020202020204" pitchFamily="34" charset="0"/>
            </a:endParaRPr>
          </a:p>
          <a:p>
            <a:pPr algn="ctr" defTabSz="514350">
              <a:defRPr/>
            </a:pPr>
            <a:r>
              <a:rPr lang="en-US" sz="600" dirty="0">
                <a:solidFill>
                  <a:srgbClr val="622E7B">
                    <a:lumMod val="75000"/>
                  </a:srgbClr>
                </a:solidFill>
                <a:latin typeface="Arial" panose="020B0604020202020204" pitchFamily="34" charset="0"/>
                <a:cs typeface="Arial" panose="020B0604020202020204" pitchFamily="34" charset="0"/>
              </a:rPr>
              <a:t>MD, MPH</a:t>
            </a:r>
          </a:p>
        </p:txBody>
      </p:sp>
      <p:pic>
        <p:nvPicPr>
          <p:cNvPr id="1034" name="Picture 10">
            <a:extLst>
              <a:ext uri="{FF2B5EF4-FFF2-40B4-BE49-F238E27FC236}">
                <a16:creationId xmlns:a16="http://schemas.microsoft.com/office/drawing/2014/main" id="{6F44F301-2AAA-4437-B250-00F49B8EC0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0939" y="444366"/>
            <a:ext cx="896565" cy="74097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79C1A18-D58C-4ABA-9817-DADF015247CD}"/>
              </a:ext>
            </a:extLst>
          </p:cNvPr>
          <p:cNvSpPr txBox="1"/>
          <p:nvPr/>
        </p:nvSpPr>
        <p:spPr>
          <a:xfrm>
            <a:off x="2572800" y="1245991"/>
            <a:ext cx="928234" cy="236604"/>
          </a:xfrm>
          <a:prstGeom prst="rect">
            <a:avLst/>
          </a:prstGeom>
          <a:noFill/>
        </p:spPr>
        <p:txBody>
          <a:bodyPr wrap="square" lIns="51435" tIns="25718" rIns="51435" bIns="25718" rtlCol="0">
            <a:spAutoFit/>
          </a:bodyPr>
          <a:lstStyle/>
          <a:p>
            <a:pPr algn="ctr" defTabSz="514350">
              <a:defRPr/>
            </a:pPr>
            <a:r>
              <a:rPr lang="en-US" sz="600" b="1" dirty="0">
                <a:solidFill>
                  <a:srgbClr val="622E7B">
                    <a:lumMod val="75000"/>
                  </a:srgbClr>
                </a:solidFill>
                <a:latin typeface="Arial" panose="020B0604020202020204" pitchFamily="34" charset="0"/>
                <a:cs typeface="Arial" panose="020B0604020202020204" pitchFamily="34" charset="0"/>
              </a:rPr>
              <a:t>Ron Wyatt</a:t>
            </a:r>
          </a:p>
          <a:p>
            <a:pPr algn="ctr" defTabSz="514350">
              <a:defRPr/>
            </a:pPr>
            <a:r>
              <a:rPr lang="en-US" sz="600" dirty="0">
                <a:solidFill>
                  <a:srgbClr val="622E7B">
                    <a:lumMod val="75000"/>
                  </a:srgbClr>
                </a:solidFill>
                <a:latin typeface="Arial" panose="020B0604020202020204" pitchFamily="34" charset="0"/>
                <a:cs typeface="Arial" panose="020B0604020202020204" pitchFamily="34" charset="0"/>
              </a:rPr>
              <a:t>MD, MHA</a:t>
            </a:r>
          </a:p>
        </p:txBody>
      </p:sp>
      <p:sp>
        <p:nvSpPr>
          <p:cNvPr id="27" name="TextBox 26">
            <a:extLst>
              <a:ext uri="{FF2B5EF4-FFF2-40B4-BE49-F238E27FC236}">
                <a16:creationId xmlns:a16="http://schemas.microsoft.com/office/drawing/2014/main" id="{0F5CC482-7483-4ECF-9399-180BAB4D45C2}"/>
              </a:ext>
            </a:extLst>
          </p:cNvPr>
          <p:cNvSpPr txBox="1"/>
          <p:nvPr/>
        </p:nvSpPr>
        <p:spPr>
          <a:xfrm>
            <a:off x="1306719" y="1277144"/>
            <a:ext cx="797969" cy="236604"/>
          </a:xfrm>
          <a:prstGeom prst="rect">
            <a:avLst/>
          </a:prstGeom>
          <a:noFill/>
        </p:spPr>
        <p:txBody>
          <a:bodyPr wrap="square" lIns="51435" tIns="25718" rIns="51435" bIns="25718" rtlCol="0">
            <a:spAutoFit/>
          </a:bodyPr>
          <a:lstStyle/>
          <a:p>
            <a:pPr algn="ctr" defTabSz="514350">
              <a:defRPr/>
            </a:pPr>
            <a:r>
              <a:rPr lang="en-US" sz="600" b="1" dirty="0">
                <a:solidFill>
                  <a:srgbClr val="622E7B">
                    <a:lumMod val="75000"/>
                  </a:srgbClr>
                </a:solidFill>
                <a:latin typeface="Arial" panose="020B0604020202020204" pitchFamily="34" charset="0"/>
                <a:cs typeface="Arial" panose="020B0604020202020204" pitchFamily="34" charset="0"/>
              </a:rPr>
              <a:t>Sunny </a:t>
            </a:r>
            <a:r>
              <a:rPr lang="en-US" sz="600" b="1" dirty="0" err="1">
                <a:solidFill>
                  <a:srgbClr val="622E7B">
                    <a:lumMod val="75000"/>
                  </a:srgbClr>
                </a:solidFill>
                <a:latin typeface="Arial" panose="020B0604020202020204" pitchFamily="34" charset="0"/>
                <a:cs typeface="Arial" panose="020B0604020202020204" pitchFamily="34" charset="0"/>
              </a:rPr>
              <a:t>Nakae</a:t>
            </a:r>
            <a:endParaRPr lang="en-US" sz="600" b="1" dirty="0">
              <a:solidFill>
                <a:srgbClr val="622E7B">
                  <a:lumMod val="75000"/>
                </a:srgbClr>
              </a:solidFill>
              <a:latin typeface="Arial" panose="020B0604020202020204" pitchFamily="34" charset="0"/>
              <a:cs typeface="Arial" panose="020B0604020202020204" pitchFamily="34" charset="0"/>
            </a:endParaRPr>
          </a:p>
          <a:p>
            <a:pPr algn="ctr" defTabSz="514350">
              <a:defRPr/>
            </a:pPr>
            <a:r>
              <a:rPr lang="en-US" sz="600" dirty="0">
                <a:solidFill>
                  <a:srgbClr val="622E7B">
                    <a:lumMod val="75000"/>
                  </a:srgbClr>
                </a:solidFill>
                <a:latin typeface="Arial" panose="020B0604020202020204" pitchFamily="34" charset="0"/>
                <a:cs typeface="Arial" panose="020B0604020202020204" pitchFamily="34" charset="0"/>
              </a:rPr>
              <a:t>PhD</a:t>
            </a:r>
          </a:p>
        </p:txBody>
      </p:sp>
      <p:pic>
        <p:nvPicPr>
          <p:cNvPr id="9" name="Picture 8" descr="A person smiling for the camera&#10;&#10;Description automatically generated with medium confidence">
            <a:extLst>
              <a:ext uri="{FF2B5EF4-FFF2-40B4-BE49-F238E27FC236}">
                <a16:creationId xmlns:a16="http://schemas.microsoft.com/office/drawing/2014/main" id="{182749F6-2424-4C93-9FC7-3B5D2CB5321B}"/>
              </a:ext>
            </a:extLst>
          </p:cNvPr>
          <p:cNvPicPr>
            <a:picLocks noChangeAspect="1"/>
          </p:cNvPicPr>
          <p:nvPr/>
        </p:nvPicPr>
        <p:blipFill>
          <a:blip r:embed="rId5"/>
          <a:stretch>
            <a:fillRect/>
          </a:stretch>
        </p:blipFill>
        <p:spPr>
          <a:xfrm>
            <a:off x="1331168" y="406525"/>
            <a:ext cx="700798" cy="863111"/>
          </a:xfrm>
          <a:prstGeom prst="rect">
            <a:avLst/>
          </a:prstGeom>
        </p:spPr>
      </p:pic>
      <p:pic>
        <p:nvPicPr>
          <p:cNvPr id="2050" name="Picture 2">
            <a:extLst>
              <a:ext uri="{FF2B5EF4-FFF2-40B4-BE49-F238E27FC236}">
                <a16:creationId xmlns:a16="http://schemas.microsoft.com/office/drawing/2014/main" id="{E209B840-51BB-466D-9E66-EEE5063713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0387" y="356635"/>
            <a:ext cx="765288" cy="86972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6590A392-9EB8-4DF4-9503-460D5C5080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0220" y="373617"/>
            <a:ext cx="795946" cy="86311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a:extLst>
              <a:ext uri="{FF2B5EF4-FFF2-40B4-BE49-F238E27FC236}">
                <a16:creationId xmlns:a16="http://schemas.microsoft.com/office/drawing/2014/main" id="{9B2485DC-D3D6-4322-8117-BC9CAB2500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32584" y="425607"/>
            <a:ext cx="700796" cy="8155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2C86151E-47B2-4FC5-B051-C66BB3014D3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6958" y="458847"/>
            <a:ext cx="879793" cy="72866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564FD65F-2DAC-4513-B9C4-7B0EBEF8EA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28202" y="281528"/>
            <a:ext cx="509021" cy="964463"/>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a:extLst>
              <a:ext uri="{FF2B5EF4-FFF2-40B4-BE49-F238E27FC236}">
                <a16:creationId xmlns:a16="http://schemas.microsoft.com/office/drawing/2014/main" id="{E5CEDEC3-7260-461D-8685-781455C36BF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75195" y="337712"/>
            <a:ext cx="685498" cy="91220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3CD3D67F-2932-417F-9FA4-69B683D636A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92676" y="444366"/>
            <a:ext cx="779115" cy="807538"/>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3FE1ED85-AA9B-4F7B-B919-9165FF42C056}"/>
              </a:ext>
            </a:extLst>
          </p:cNvPr>
          <p:cNvSpPr txBox="1"/>
          <p:nvPr/>
        </p:nvSpPr>
        <p:spPr>
          <a:xfrm>
            <a:off x="5080590" y="1243769"/>
            <a:ext cx="1217968" cy="236604"/>
          </a:xfrm>
          <a:prstGeom prst="rect">
            <a:avLst/>
          </a:prstGeom>
          <a:noFill/>
        </p:spPr>
        <p:txBody>
          <a:bodyPr wrap="square" lIns="51435" tIns="25718" rIns="51435" bIns="25718" rtlCol="0">
            <a:spAutoFit/>
          </a:bodyPr>
          <a:lstStyle/>
          <a:p>
            <a:pPr algn="ctr" defTabSz="514350">
              <a:defRPr/>
            </a:pPr>
            <a:r>
              <a:rPr lang="en-US" sz="600" b="1" dirty="0">
                <a:solidFill>
                  <a:srgbClr val="622E7B">
                    <a:lumMod val="75000"/>
                  </a:srgbClr>
                </a:solidFill>
                <a:latin typeface="Arial" panose="020B0604020202020204" pitchFamily="34" charset="0"/>
                <a:cs typeface="Arial" panose="020B0604020202020204" pitchFamily="34" charset="0"/>
              </a:rPr>
              <a:t>Clyde </a:t>
            </a:r>
            <a:r>
              <a:rPr lang="en-US" sz="600" b="1" dirty="0" err="1">
                <a:solidFill>
                  <a:srgbClr val="622E7B">
                    <a:lumMod val="75000"/>
                  </a:srgbClr>
                </a:solidFill>
                <a:latin typeface="Arial" panose="020B0604020202020204" pitchFamily="34" charset="0"/>
                <a:cs typeface="Arial" panose="020B0604020202020204" pitchFamily="34" charset="0"/>
              </a:rPr>
              <a:t>Yancy</a:t>
            </a:r>
            <a:endParaRPr lang="en-US" sz="600" b="1" dirty="0">
              <a:solidFill>
                <a:srgbClr val="622E7B">
                  <a:lumMod val="75000"/>
                </a:srgbClr>
              </a:solidFill>
              <a:latin typeface="Arial" panose="020B0604020202020204" pitchFamily="34" charset="0"/>
              <a:cs typeface="Arial" panose="020B0604020202020204" pitchFamily="34" charset="0"/>
            </a:endParaRPr>
          </a:p>
          <a:p>
            <a:pPr algn="ctr" defTabSz="514350">
              <a:defRPr/>
            </a:pPr>
            <a:r>
              <a:rPr lang="en-US" sz="600" dirty="0">
                <a:solidFill>
                  <a:srgbClr val="622E7B">
                    <a:lumMod val="75000"/>
                  </a:srgbClr>
                </a:solidFill>
                <a:latin typeface="Arial" panose="020B0604020202020204" pitchFamily="34" charset="0"/>
                <a:cs typeface="Arial" panose="020B0604020202020204" pitchFamily="34" charset="0"/>
              </a:rPr>
              <a:t>MD</a:t>
            </a:r>
          </a:p>
        </p:txBody>
      </p:sp>
      <p:sp>
        <p:nvSpPr>
          <p:cNvPr id="44" name="TextBox 43">
            <a:extLst>
              <a:ext uri="{FF2B5EF4-FFF2-40B4-BE49-F238E27FC236}">
                <a16:creationId xmlns:a16="http://schemas.microsoft.com/office/drawing/2014/main" id="{27E73EEC-04CF-4DE2-B75B-C08D17B9EF82}"/>
              </a:ext>
            </a:extLst>
          </p:cNvPr>
          <p:cNvSpPr txBox="1"/>
          <p:nvPr/>
        </p:nvSpPr>
        <p:spPr>
          <a:xfrm>
            <a:off x="4478231" y="1240492"/>
            <a:ext cx="1217968" cy="236604"/>
          </a:xfrm>
          <a:prstGeom prst="rect">
            <a:avLst/>
          </a:prstGeom>
          <a:noFill/>
        </p:spPr>
        <p:txBody>
          <a:bodyPr wrap="square" lIns="51435" tIns="25718" rIns="51435" bIns="25718" rtlCol="0">
            <a:spAutoFit/>
          </a:bodyPr>
          <a:lstStyle/>
          <a:p>
            <a:pPr algn="ctr" defTabSz="514350">
              <a:defRPr/>
            </a:pPr>
            <a:r>
              <a:rPr lang="en-US" sz="600" b="1" dirty="0">
                <a:solidFill>
                  <a:srgbClr val="622E7B">
                    <a:lumMod val="75000"/>
                  </a:srgbClr>
                </a:solidFill>
                <a:latin typeface="Arial" panose="020B0604020202020204" pitchFamily="34" charset="0"/>
                <a:cs typeface="Arial" panose="020B0604020202020204" pitchFamily="34" charset="0"/>
              </a:rPr>
              <a:t>Linda Rae Murray</a:t>
            </a:r>
          </a:p>
          <a:p>
            <a:pPr algn="ctr" defTabSz="514350">
              <a:defRPr/>
            </a:pPr>
            <a:r>
              <a:rPr lang="en-US" sz="600" dirty="0">
                <a:solidFill>
                  <a:srgbClr val="622E7B">
                    <a:lumMod val="75000"/>
                  </a:srgbClr>
                </a:solidFill>
                <a:latin typeface="Arial" panose="020B0604020202020204" pitchFamily="34" charset="0"/>
                <a:cs typeface="Arial" panose="020B0604020202020204" pitchFamily="34" charset="0"/>
              </a:rPr>
              <a:t>MD, MPH</a:t>
            </a:r>
          </a:p>
        </p:txBody>
      </p:sp>
      <p:sp>
        <p:nvSpPr>
          <p:cNvPr id="45" name="TextBox 44">
            <a:extLst>
              <a:ext uri="{FF2B5EF4-FFF2-40B4-BE49-F238E27FC236}">
                <a16:creationId xmlns:a16="http://schemas.microsoft.com/office/drawing/2014/main" id="{3E5057CB-17C0-41DD-891C-BACAC2B27782}"/>
              </a:ext>
            </a:extLst>
          </p:cNvPr>
          <p:cNvSpPr txBox="1"/>
          <p:nvPr/>
        </p:nvSpPr>
        <p:spPr>
          <a:xfrm>
            <a:off x="6930988" y="1235837"/>
            <a:ext cx="1217968" cy="236604"/>
          </a:xfrm>
          <a:prstGeom prst="rect">
            <a:avLst/>
          </a:prstGeom>
          <a:noFill/>
        </p:spPr>
        <p:txBody>
          <a:bodyPr wrap="square" lIns="51435" tIns="25718" rIns="51435" bIns="25718" rtlCol="0">
            <a:spAutoFit/>
          </a:bodyPr>
          <a:lstStyle/>
          <a:p>
            <a:pPr algn="ctr" defTabSz="514350">
              <a:defRPr/>
            </a:pPr>
            <a:r>
              <a:rPr lang="en-US" sz="600" b="1" dirty="0">
                <a:solidFill>
                  <a:srgbClr val="622E7B">
                    <a:lumMod val="75000"/>
                  </a:srgbClr>
                </a:solidFill>
                <a:latin typeface="Arial" panose="020B0604020202020204" pitchFamily="34" charset="0"/>
                <a:cs typeface="Arial" panose="020B0604020202020204" pitchFamily="34" charset="0"/>
              </a:rPr>
              <a:t>Candace </a:t>
            </a:r>
            <a:r>
              <a:rPr lang="en-US" sz="600" b="1" dirty="0" err="1">
                <a:solidFill>
                  <a:srgbClr val="622E7B">
                    <a:lumMod val="75000"/>
                  </a:srgbClr>
                </a:solidFill>
                <a:latin typeface="Arial" panose="020B0604020202020204" pitchFamily="34" charset="0"/>
                <a:cs typeface="Arial" panose="020B0604020202020204" pitchFamily="34" charset="0"/>
              </a:rPr>
              <a:t>Norcott</a:t>
            </a:r>
            <a:endParaRPr lang="en-US" sz="600" b="1" dirty="0">
              <a:solidFill>
                <a:srgbClr val="622E7B">
                  <a:lumMod val="75000"/>
                </a:srgbClr>
              </a:solidFill>
              <a:latin typeface="Arial" panose="020B0604020202020204" pitchFamily="34" charset="0"/>
              <a:cs typeface="Arial" panose="020B0604020202020204" pitchFamily="34" charset="0"/>
            </a:endParaRPr>
          </a:p>
          <a:p>
            <a:pPr algn="ctr" defTabSz="514350">
              <a:defRPr/>
            </a:pPr>
            <a:r>
              <a:rPr lang="en-US" sz="600" dirty="0">
                <a:solidFill>
                  <a:srgbClr val="622E7B">
                    <a:lumMod val="75000"/>
                  </a:srgbClr>
                </a:solidFill>
                <a:latin typeface="Arial" panose="020B0604020202020204" pitchFamily="34" charset="0"/>
                <a:cs typeface="Arial" panose="020B0604020202020204" pitchFamily="34" charset="0"/>
              </a:rPr>
              <a:t>PhD</a:t>
            </a:r>
          </a:p>
        </p:txBody>
      </p:sp>
      <p:sp>
        <p:nvSpPr>
          <p:cNvPr id="46" name="TextBox 45">
            <a:extLst>
              <a:ext uri="{FF2B5EF4-FFF2-40B4-BE49-F238E27FC236}">
                <a16:creationId xmlns:a16="http://schemas.microsoft.com/office/drawing/2014/main" id="{25524F33-3955-4536-8007-E57874F11306}"/>
              </a:ext>
            </a:extLst>
          </p:cNvPr>
          <p:cNvSpPr txBox="1"/>
          <p:nvPr/>
        </p:nvSpPr>
        <p:spPr>
          <a:xfrm>
            <a:off x="5650180" y="1238773"/>
            <a:ext cx="1217968" cy="236604"/>
          </a:xfrm>
          <a:prstGeom prst="rect">
            <a:avLst/>
          </a:prstGeom>
          <a:noFill/>
        </p:spPr>
        <p:txBody>
          <a:bodyPr wrap="square" lIns="51435" tIns="25718" rIns="51435" bIns="25718" rtlCol="0">
            <a:spAutoFit/>
          </a:bodyPr>
          <a:lstStyle/>
          <a:p>
            <a:pPr algn="ctr" defTabSz="514350">
              <a:defRPr/>
            </a:pPr>
            <a:r>
              <a:rPr lang="en-US" sz="600" b="1" dirty="0">
                <a:solidFill>
                  <a:srgbClr val="622E7B">
                    <a:lumMod val="75000"/>
                  </a:srgbClr>
                </a:solidFill>
                <a:latin typeface="Arial" panose="020B0604020202020204" pitchFamily="34" charset="0"/>
                <a:cs typeface="Arial" panose="020B0604020202020204" pitchFamily="34" charset="0"/>
              </a:rPr>
              <a:t>Helen </a:t>
            </a:r>
            <a:r>
              <a:rPr lang="en-US" sz="600" b="1" dirty="0" err="1">
                <a:solidFill>
                  <a:srgbClr val="622E7B">
                    <a:lumMod val="75000"/>
                  </a:srgbClr>
                </a:solidFill>
                <a:latin typeface="Arial" panose="020B0604020202020204" pitchFamily="34" charset="0"/>
                <a:cs typeface="Arial" panose="020B0604020202020204" pitchFamily="34" charset="0"/>
              </a:rPr>
              <a:t>Burstin</a:t>
            </a:r>
            <a:endParaRPr lang="en-US" sz="600" b="1" dirty="0">
              <a:solidFill>
                <a:srgbClr val="622E7B">
                  <a:lumMod val="75000"/>
                </a:srgbClr>
              </a:solidFill>
              <a:latin typeface="Arial" panose="020B0604020202020204" pitchFamily="34" charset="0"/>
              <a:cs typeface="Arial" panose="020B0604020202020204" pitchFamily="34" charset="0"/>
            </a:endParaRPr>
          </a:p>
          <a:p>
            <a:pPr algn="ctr" defTabSz="514350">
              <a:defRPr/>
            </a:pPr>
            <a:r>
              <a:rPr lang="en-US" sz="600" dirty="0">
                <a:solidFill>
                  <a:srgbClr val="622E7B">
                    <a:lumMod val="75000"/>
                  </a:srgbClr>
                </a:solidFill>
                <a:latin typeface="Arial" panose="020B0604020202020204" pitchFamily="34" charset="0"/>
                <a:cs typeface="Arial" panose="020B0604020202020204" pitchFamily="34" charset="0"/>
              </a:rPr>
              <a:t>MD, MPH</a:t>
            </a:r>
          </a:p>
        </p:txBody>
      </p:sp>
      <p:sp>
        <p:nvSpPr>
          <p:cNvPr id="47" name="TextBox 46">
            <a:extLst>
              <a:ext uri="{FF2B5EF4-FFF2-40B4-BE49-F238E27FC236}">
                <a16:creationId xmlns:a16="http://schemas.microsoft.com/office/drawing/2014/main" id="{D2C98ABD-33FA-4E30-ACA3-68A5ACAECD45}"/>
              </a:ext>
            </a:extLst>
          </p:cNvPr>
          <p:cNvSpPr txBox="1"/>
          <p:nvPr/>
        </p:nvSpPr>
        <p:spPr>
          <a:xfrm>
            <a:off x="6275882" y="1245991"/>
            <a:ext cx="1217968" cy="236604"/>
          </a:xfrm>
          <a:prstGeom prst="rect">
            <a:avLst/>
          </a:prstGeom>
          <a:noFill/>
        </p:spPr>
        <p:txBody>
          <a:bodyPr wrap="square" lIns="51435" tIns="25718" rIns="51435" bIns="25718" rtlCol="0">
            <a:spAutoFit/>
          </a:bodyPr>
          <a:lstStyle/>
          <a:p>
            <a:pPr algn="ctr" defTabSz="514350">
              <a:defRPr/>
            </a:pPr>
            <a:r>
              <a:rPr lang="en-US" sz="600" b="1" dirty="0" err="1">
                <a:solidFill>
                  <a:srgbClr val="622E7B">
                    <a:lumMod val="75000"/>
                  </a:srgbClr>
                </a:solidFill>
                <a:latin typeface="Arial" panose="020B0604020202020204" pitchFamily="34" charset="0"/>
                <a:cs typeface="Arial" panose="020B0604020202020204" pitchFamily="34" charset="0"/>
              </a:rPr>
              <a:t>Aletha</a:t>
            </a:r>
            <a:r>
              <a:rPr lang="en-US" sz="600" b="1" dirty="0">
                <a:solidFill>
                  <a:srgbClr val="622E7B">
                    <a:lumMod val="75000"/>
                  </a:srgbClr>
                </a:solidFill>
                <a:latin typeface="Arial" panose="020B0604020202020204" pitchFamily="34" charset="0"/>
                <a:cs typeface="Arial" panose="020B0604020202020204" pitchFamily="34" charset="0"/>
              </a:rPr>
              <a:t> </a:t>
            </a:r>
            <a:r>
              <a:rPr lang="en-US" sz="600" b="1" dirty="0" err="1">
                <a:solidFill>
                  <a:srgbClr val="622E7B">
                    <a:lumMod val="75000"/>
                  </a:srgbClr>
                </a:solidFill>
                <a:latin typeface="Arial" panose="020B0604020202020204" pitchFamily="34" charset="0"/>
                <a:cs typeface="Arial" panose="020B0604020202020204" pitchFamily="34" charset="0"/>
              </a:rPr>
              <a:t>Maybank</a:t>
            </a:r>
            <a:endParaRPr lang="en-US" sz="600" b="1" dirty="0">
              <a:solidFill>
                <a:srgbClr val="622E7B">
                  <a:lumMod val="75000"/>
                </a:srgbClr>
              </a:solidFill>
              <a:latin typeface="Arial" panose="020B0604020202020204" pitchFamily="34" charset="0"/>
              <a:cs typeface="Arial" panose="020B0604020202020204" pitchFamily="34" charset="0"/>
            </a:endParaRPr>
          </a:p>
          <a:p>
            <a:pPr algn="ctr" defTabSz="514350">
              <a:defRPr/>
            </a:pPr>
            <a:r>
              <a:rPr lang="en-US" sz="600" dirty="0">
                <a:solidFill>
                  <a:srgbClr val="622E7B">
                    <a:lumMod val="75000"/>
                  </a:srgbClr>
                </a:solidFill>
                <a:latin typeface="Arial" panose="020B0604020202020204" pitchFamily="34" charset="0"/>
                <a:cs typeface="Arial" panose="020B0604020202020204" pitchFamily="34" charset="0"/>
              </a:rPr>
              <a:t>MD, MPH</a:t>
            </a:r>
          </a:p>
        </p:txBody>
      </p:sp>
      <p:sp>
        <p:nvSpPr>
          <p:cNvPr id="48" name="TextBox 47">
            <a:extLst>
              <a:ext uri="{FF2B5EF4-FFF2-40B4-BE49-F238E27FC236}">
                <a16:creationId xmlns:a16="http://schemas.microsoft.com/office/drawing/2014/main" id="{84E30545-5C4F-49AD-AFF9-CAF77697C9A9}"/>
              </a:ext>
            </a:extLst>
          </p:cNvPr>
          <p:cNvSpPr txBox="1"/>
          <p:nvPr/>
        </p:nvSpPr>
        <p:spPr>
          <a:xfrm>
            <a:off x="3277447" y="1240913"/>
            <a:ext cx="903701" cy="236604"/>
          </a:xfrm>
          <a:prstGeom prst="rect">
            <a:avLst/>
          </a:prstGeom>
          <a:noFill/>
        </p:spPr>
        <p:txBody>
          <a:bodyPr wrap="square" lIns="51435" tIns="25718" rIns="51435" bIns="25718" rtlCol="0">
            <a:spAutoFit/>
          </a:bodyPr>
          <a:lstStyle/>
          <a:p>
            <a:pPr algn="ctr" defTabSz="514350">
              <a:defRPr/>
            </a:pPr>
            <a:r>
              <a:rPr lang="en-US" sz="600" b="1" dirty="0">
                <a:solidFill>
                  <a:srgbClr val="622E7B">
                    <a:lumMod val="75000"/>
                  </a:srgbClr>
                </a:solidFill>
                <a:latin typeface="Arial" panose="020B0604020202020204" pitchFamily="34" charset="0"/>
                <a:cs typeface="Arial" panose="020B0604020202020204" pitchFamily="34" charset="0"/>
              </a:rPr>
              <a:t>Wendi El-</a:t>
            </a:r>
            <a:r>
              <a:rPr lang="en-US" sz="600" b="1" dirty="0" err="1">
                <a:solidFill>
                  <a:srgbClr val="622E7B">
                    <a:lumMod val="75000"/>
                  </a:srgbClr>
                </a:solidFill>
                <a:latin typeface="Arial" panose="020B0604020202020204" pitchFamily="34" charset="0"/>
                <a:cs typeface="Arial" panose="020B0604020202020204" pitchFamily="34" charset="0"/>
              </a:rPr>
              <a:t>Amin</a:t>
            </a:r>
            <a:endParaRPr lang="en-US" sz="600" b="1" dirty="0">
              <a:solidFill>
                <a:srgbClr val="622E7B">
                  <a:lumMod val="75000"/>
                </a:srgbClr>
              </a:solidFill>
              <a:latin typeface="Arial" panose="020B0604020202020204" pitchFamily="34" charset="0"/>
              <a:cs typeface="Arial" panose="020B0604020202020204" pitchFamily="34" charset="0"/>
            </a:endParaRPr>
          </a:p>
          <a:p>
            <a:pPr algn="ctr" defTabSz="514350">
              <a:defRPr/>
            </a:pPr>
            <a:r>
              <a:rPr lang="en-US" sz="600" dirty="0">
                <a:solidFill>
                  <a:srgbClr val="622E7B">
                    <a:lumMod val="75000"/>
                  </a:srgbClr>
                </a:solidFill>
                <a:latin typeface="Arial" panose="020B0604020202020204" pitchFamily="34" charset="0"/>
                <a:cs typeface="Arial" panose="020B0604020202020204" pitchFamily="34" charset="0"/>
              </a:rPr>
              <a:t>MD</a:t>
            </a:r>
          </a:p>
        </p:txBody>
      </p:sp>
      <p:sp>
        <p:nvSpPr>
          <p:cNvPr id="49" name="TextBox 48">
            <a:extLst>
              <a:ext uri="{FF2B5EF4-FFF2-40B4-BE49-F238E27FC236}">
                <a16:creationId xmlns:a16="http://schemas.microsoft.com/office/drawing/2014/main" id="{2367C84C-C0C5-4842-9213-95171E1BEDAB}"/>
              </a:ext>
            </a:extLst>
          </p:cNvPr>
          <p:cNvSpPr txBox="1"/>
          <p:nvPr/>
        </p:nvSpPr>
        <p:spPr>
          <a:xfrm>
            <a:off x="3790255" y="1247585"/>
            <a:ext cx="1217968" cy="236604"/>
          </a:xfrm>
          <a:prstGeom prst="rect">
            <a:avLst/>
          </a:prstGeom>
          <a:noFill/>
        </p:spPr>
        <p:txBody>
          <a:bodyPr wrap="square" lIns="51435" tIns="25718" rIns="51435" bIns="25718" rtlCol="0">
            <a:spAutoFit/>
          </a:bodyPr>
          <a:lstStyle/>
          <a:p>
            <a:pPr algn="ctr" defTabSz="514350">
              <a:defRPr/>
            </a:pPr>
            <a:r>
              <a:rPr lang="en-US" sz="600" b="1" dirty="0" err="1">
                <a:solidFill>
                  <a:srgbClr val="622E7B">
                    <a:lumMod val="75000"/>
                  </a:srgbClr>
                </a:solidFill>
                <a:latin typeface="Arial" panose="020B0604020202020204" pitchFamily="34" charset="0"/>
                <a:cs typeface="Arial" panose="020B0604020202020204" pitchFamily="34" charset="0"/>
              </a:rPr>
              <a:t>Vidhya</a:t>
            </a:r>
            <a:r>
              <a:rPr lang="en-US" sz="600" b="1" dirty="0">
                <a:solidFill>
                  <a:srgbClr val="622E7B">
                    <a:lumMod val="75000"/>
                  </a:srgbClr>
                </a:solidFill>
                <a:latin typeface="Arial" panose="020B0604020202020204" pitchFamily="34" charset="0"/>
                <a:cs typeface="Arial" panose="020B0604020202020204" pitchFamily="34" charset="0"/>
              </a:rPr>
              <a:t> </a:t>
            </a:r>
            <a:r>
              <a:rPr lang="en-US" sz="600" b="1" dirty="0" err="1">
                <a:solidFill>
                  <a:srgbClr val="622E7B">
                    <a:lumMod val="75000"/>
                  </a:srgbClr>
                </a:solidFill>
                <a:latin typeface="Arial" panose="020B0604020202020204" pitchFamily="34" charset="0"/>
                <a:cs typeface="Arial" panose="020B0604020202020204" pitchFamily="34" charset="0"/>
              </a:rPr>
              <a:t>Prakash</a:t>
            </a:r>
            <a:endParaRPr lang="en-US" sz="600" b="1" dirty="0">
              <a:solidFill>
                <a:srgbClr val="622E7B">
                  <a:lumMod val="75000"/>
                </a:srgbClr>
              </a:solidFill>
              <a:latin typeface="Arial" panose="020B0604020202020204" pitchFamily="34" charset="0"/>
              <a:cs typeface="Arial" panose="020B0604020202020204" pitchFamily="34" charset="0"/>
            </a:endParaRPr>
          </a:p>
          <a:p>
            <a:pPr algn="ctr" defTabSz="514350">
              <a:defRPr/>
            </a:pPr>
            <a:r>
              <a:rPr lang="en-US" sz="600" dirty="0">
                <a:solidFill>
                  <a:srgbClr val="622E7B">
                    <a:lumMod val="75000"/>
                  </a:srgbClr>
                </a:solidFill>
                <a:latin typeface="Arial" panose="020B0604020202020204" pitchFamily="34" charset="0"/>
                <a:cs typeface="Arial" panose="020B0604020202020204" pitchFamily="34" charset="0"/>
              </a:rPr>
              <a:t>MD</a:t>
            </a:r>
          </a:p>
        </p:txBody>
      </p:sp>
      <p:pic>
        <p:nvPicPr>
          <p:cNvPr id="4" name="Picture 3">
            <a:extLst>
              <a:ext uri="{FF2B5EF4-FFF2-40B4-BE49-F238E27FC236}">
                <a16:creationId xmlns:a16="http://schemas.microsoft.com/office/drawing/2014/main" id="{85CBABF9-EEF8-4CDC-8773-39710A85814D}"/>
              </a:ext>
            </a:extLst>
          </p:cNvPr>
          <p:cNvPicPr>
            <a:picLocks noChangeAspect="1"/>
          </p:cNvPicPr>
          <p:nvPr/>
        </p:nvPicPr>
        <p:blipFill>
          <a:blip r:embed="rId13"/>
          <a:stretch>
            <a:fillRect/>
          </a:stretch>
        </p:blipFill>
        <p:spPr>
          <a:xfrm>
            <a:off x="1331168" y="1680571"/>
            <a:ext cx="700798" cy="805094"/>
          </a:xfrm>
          <a:prstGeom prst="rect">
            <a:avLst/>
          </a:prstGeom>
        </p:spPr>
      </p:pic>
      <p:sp>
        <p:nvSpPr>
          <p:cNvPr id="26" name="TextBox 25">
            <a:extLst>
              <a:ext uri="{FF2B5EF4-FFF2-40B4-BE49-F238E27FC236}">
                <a16:creationId xmlns:a16="http://schemas.microsoft.com/office/drawing/2014/main" id="{3F32AC83-5625-4075-B9E8-0317E6D050EE}"/>
              </a:ext>
            </a:extLst>
          </p:cNvPr>
          <p:cNvSpPr txBox="1"/>
          <p:nvPr/>
        </p:nvSpPr>
        <p:spPr>
          <a:xfrm>
            <a:off x="1301508" y="2514000"/>
            <a:ext cx="826298" cy="328937"/>
          </a:xfrm>
          <a:prstGeom prst="rect">
            <a:avLst/>
          </a:prstGeom>
          <a:noFill/>
        </p:spPr>
        <p:txBody>
          <a:bodyPr wrap="square" lIns="51435" tIns="25718" rIns="51435" bIns="25718" rtlCol="0">
            <a:spAutoFit/>
          </a:bodyPr>
          <a:lstStyle/>
          <a:p>
            <a:pPr algn="ctr" defTabSz="514350">
              <a:defRPr/>
            </a:pPr>
            <a:r>
              <a:rPr lang="en-US" sz="600" b="1" dirty="0">
                <a:solidFill>
                  <a:srgbClr val="622E7B">
                    <a:lumMod val="75000"/>
                  </a:srgbClr>
                </a:solidFill>
                <a:latin typeface="Arial" panose="020B0604020202020204" pitchFamily="34" charset="0"/>
                <a:cs typeface="Arial" panose="020B0604020202020204" pitchFamily="34" charset="0"/>
              </a:rPr>
              <a:t>Jill Strachan-Batson</a:t>
            </a:r>
          </a:p>
          <a:p>
            <a:pPr algn="ctr" defTabSz="514350">
              <a:defRPr/>
            </a:pPr>
            <a:r>
              <a:rPr lang="en-US" sz="600" dirty="0">
                <a:solidFill>
                  <a:srgbClr val="622E7B">
                    <a:lumMod val="75000"/>
                  </a:srgbClr>
                </a:solidFill>
                <a:latin typeface="Arial" panose="020B0604020202020204" pitchFamily="34" charset="0"/>
                <a:cs typeface="Arial" panose="020B0604020202020204" pitchFamily="34" charset="0"/>
              </a:rPr>
              <a:t>MD</a:t>
            </a:r>
          </a:p>
        </p:txBody>
      </p:sp>
      <p:sp>
        <p:nvSpPr>
          <p:cNvPr id="28" name="TextBox 27">
            <a:extLst>
              <a:ext uri="{FF2B5EF4-FFF2-40B4-BE49-F238E27FC236}">
                <a16:creationId xmlns:a16="http://schemas.microsoft.com/office/drawing/2014/main" id="{B01D89BD-42EA-4826-AFBE-6342FB73571E}"/>
              </a:ext>
            </a:extLst>
          </p:cNvPr>
          <p:cNvSpPr txBox="1"/>
          <p:nvPr/>
        </p:nvSpPr>
        <p:spPr>
          <a:xfrm>
            <a:off x="1756627" y="2499263"/>
            <a:ext cx="1217968" cy="236604"/>
          </a:xfrm>
          <a:prstGeom prst="rect">
            <a:avLst/>
          </a:prstGeom>
          <a:noFill/>
        </p:spPr>
        <p:txBody>
          <a:bodyPr wrap="square" lIns="51435" tIns="25718" rIns="51435" bIns="25718" rtlCol="0">
            <a:spAutoFit/>
          </a:bodyPr>
          <a:lstStyle/>
          <a:p>
            <a:pPr algn="ctr" defTabSz="514350">
              <a:defRPr/>
            </a:pPr>
            <a:r>
              <a:rPr lang="en-US" sz="600" b="1" dirty="0">
                <a:solidFill>
                  <a:srgbClr val="622E7B">
                    <a:lumMod val="75000"/>
                  </a:srgbClr>
                </a:solidFill>
                <a:latin typeface="Arial" panose="020B0604020202020204" pitchFamily="34" charset="0"/>
                <a:cs typeface="Arial" panose="020B0604020202020204" pitchFamily="34" charset="0"/>
              </a:rPr>
              <a:t>Jessica </a:t>
            </a:r>
            <a:r>
              <a:rPr lang="en-US" sz="600" b="1" dirty="0" err="1">
                <a:solidFill>
                  <a:srgbClr val="622E7B">
                    <a:lumMod val="75000"/>
                  </a:srgbClr>
                </a:solidFill>
                <a:latin typeface="Arial" panose="020B0604020202020204" pitchFamily="34" charset="0"/>
                <a:cs typeface="Arial" panose="020B0604020202020204" pitchFamily="34" charset="0"/>
              </a:rPr>
              <a:t>Isom</a:t>
            </a:r>
            <a:endParaRPr lang="en-US" sz="600" b="1" dirty="0">
              <a:solidFill>
                <a:srgbClr val="622E7B">
                  <a:lumMod val="75000"/>
                </a:srgbClr>
              </a:solidFill>
              <a:latin typeface="Arial" panose="020B0604020202020204" pitchFamily="34" charset="0"/>
              <a:cs typeface="Arial" panose="020B0604020202020204" pitchFamily="34" charset="0"/>
            </a:endParaRPr>
          </a:p>
          <a:p>
            <a:pPr algn="ctr" defTabSz="514350">
              <a:defRPr/>
            </a:pPr>
            <a:r>
              <a:rPr lang="en-US" sz="600" dirty="0">
                <a:solidFill>
                  <a:srgbClr val="622E7B">
                    <a:lumMod val="75000"/>
                  </a:srgbClr>
                </a:solidFill>
                <a:latin typeface="Arial" panose="020B0604020202020204" pitchFamily="34" charset="0"/>
                <a:cs typeface="Arial" panose="020B0604020202020204" pitchFamily="34" charset="0"/>
              </a:rPr>
              <a:t>MD, MPH</a:t>
            </a:r>
          </a:p>
        </p:txBody>
      </p:sp>
      <p:pic>
        <p:nvPicPr>
          <p:cNvPr id="7" name="Picture 6">
            <a:extLst>
              <a:ext uri="{FF2B5EF4-FFF2-40B4-BE49-F238E27FC236}">
                <a16:creationId xmlns:a16="http://schemas.microsoft.com/office/drawing/2014/main" id="{AD9EBA12-2E41-4B83-86D7-0E13FE610827}"/>
              </a:ext>
            </a:extLst>
          </p:cNvPr>
          <p:cNvPicPr>
            <a:picLocks noChangeAspect="1"/>
          </p:cNvPicPr>
          <p:nvPr/>
        </p:nvPicPr>
        <p:blipFill>
          <a:blip r:embed="rId14"/>
          <a:stretch>
            <a:fillRect/>
          </a:stretch>
        </p:blipFill>
        <p:spPr>
          <a:xfrm>
            <a:off x="1936018" y="1652237"/>
            <a:ext cx="700798" cy="820792"/>
          </a:xfrm>
          <a:prstGeom prst="rect">
            <a:avLst/>
          </a:prstGeom>
        </p:spPr>
      </p:pic>
      <p:pic>
        <p:nvPicPr>
          <p:cNvPr id="10" name="Picture 9">
            <a:extLst>
              <a:ext uri="{FF2B5EF4-FFF2-40B4-BE49-F238E27FC236}">
                <a16:creationId xmlns:a16="http://schemas.microsoft.com/office/drawing/2014/main" id="{78FF77DC-749F-413C-8ADF-6449AB4ECE45}"/>
              </a:ext>
            </a:extLst>
          </p:cNvPr>
          <p:cNvPicPr>
            <a:picLocks noChangeAspect="1"/>
          </p:cNvPicPr>
          <p:nvPr/>
        </p:nvPicPr>
        <p:blipFill>
          <a:blip r:embed="rId15"/>
          <a:stretch>
            <a:fillRect/>
          </a:stretch>
        </p:blipFill>
        <p:spPr>
          <a:xfrm>
            <a:off x="2549037" y="1663518"/>
            <a:ext cx="771815" cy="814132"/>
          </a:xfrm>
          <a:prstGeom prst="rect">
            <a:avLst/>
          </a:prstGeom>
        </p:spPr>
      </p:pic>
      <p:sp>
        <p:nvSpPr>
          <p:cNvPr id="32" name="TextBox 31">
            <a:extLst>
              <a:ext uri="{FF2B5EF4-FFF2-40B4-BE49-F238E27FC236}">
                <a16:creationId xmlns:a16="http://schemas.microsoft.com/office/drawing/2014/main" id="{9142371F-447D-4A68-AB60-80E944517B5A}"/>
              </a:ext>
            </a:extLst>
          </p:cNvPr>
          <p:cNvSpPr txBox="1"/>
          <p:nvPr/>
        </p:nvSpPr>
        <p:spPr>
          <a:xfrm>
            <a:off x="2365504" y="2523590"/>
            <a:ext cx="1217968" cy="236604"/>
          </a:xfrm>
          <a:prstGeom prst="rect">
            <a:avLst/>
          </a:prstGeom>
          <a:noFill/>
        </p:spPr>
        <p:txBody>
          <a:bodyPr wrap="square" lIns="51435" tIns="25718" rIns="51435" bIns="25718" rtlCol="0">
            <a:spAutoFit/>
          </a:bodyPr>
          <a:lstStyle/>
          <a:p>
            <a:pPr algn="ctr" defTabSz="514350">
              <a:defRPr/>
            </a:pPr>
            <a:r>
              <a:rPr lang="en-US" sz="600" b="1" dirty="0">
                <a:solidFill>
                  <a:srgbClr val="622E7B">
                    <a:lumMod val="75000"/>
                  </a:srgbClr>
                </a:solidFill>
                <a:latin typeface="Arial" panose="020B0604020202020204" pitchFamily="34" charset="0"/>
                <a:cs typeface="Arial" panose="020B0604020202020204" pitchFamily="34" charset="0"/>
              </a:rPr>
              <a:t>Julie Silver</a:t>
            </a:r>
          </a:p>
          <a:p>
            <a:pPr algn="ctr" defTabSz="514350">
              <a:defRPr/>
            </a:pPr>
            <a:r>
              <a:rPr lang="en-US" sz="600" dirty="0">
                <a:solidFill>
                  <a:srgbClr val="622E7B">
                    <a:lumMod val="75000"/>
                  </a:srgbClr>
                </a:solidFill>
                <a:latin typeface="Arial" panose="020B0604020202020204" pitchFamily="34" charset="0"/>
                <a:cs typeface="Arial" panose="020B0604020202020204" pitchFamily="34" charset="0"/>
              </a:rPr>
              <a:t>MD</a:t>
            </a:r>
          </a:p>
        </p:txBody>
      </p:sp>
      <p:pic>
        <p:nvPicPr>
          <p:cNvPr id="13" name="Picture 12">
            <a:extLst>
              <a:ext uri="{FF2B5EF4-FFF2-40B4-BE49-F238E27FC236}">
                <a16:creationId xmlns:a16="http://schemas.microsoft.com/office/drawing/2014/main" id="{8F31EE9B-4282-4102-9F0B-B9A10886DA76}"/>
              </a:ext>
            </a:extLst>
          </p:cNvPr>
          <p:cNvPicPr>
            <a:picLocks noChangeAspect="1"/>
          </p:cNvPicPr>
          <p:nvPr/>
        </p:nvPicPr>
        <p:blipFill>
          <a:blip r:embed="rId16"/>
          <a:stretch>
            <a:fillRect/>
          </a:stretch>
        </p:blipFill>
        <p:spPr>
          <a:xfrm>
            <a:off x="3201321" y="1644062"/>
            <a:ext cx="615992" cy="819531"/>
          </a:xfrm>
          <a:prstGeom prst="rect">
            <a:avLst/>
          </a:prstGeom>
        </p:spPr>
      </p:pic>
      <p:sp>
        <p:nvSpPr>
          <p:cNvPr id="35" name="TextBox 34">
            <a:extLst>
              <a:ext uri="{FF2B5EF4-FFF2-40B4-BE49-F238E27FC236}">
                <a16:creationId xmlns:a16="http://schemas.microsoft.com/office/drawing/2014/main" id="{6AE78B99-2FB2-41C0-9201-BA184A16586C}"/>
              </a:ext>
            </a:extLst>
          </p:cNvPr>
          <p:cNvSpPr txBox="1"/>
          <p:nvPr/>
        </p:nvSpPr>
        <p:spPr>
          <a:xfrm>
            <a:off x="2979531" y="2505295"/>
            <a:ext cx="1217968" cy="236604"/>
          </a:xfrm>
          <a:prstGeom prst="rect">
            <a:avLst/>
          </a:prstGeom>
          <a:noFill/>
        </p:spPr>
        <p:txBody>
          <a:bodyPr wrap="square" lIns="51435" tIns="25718" rIns="51435" bIns="25718" rtlCol="0">
            <a:spAutoFit/>
          </a:bodyPr>
          <a:lstStyle/>
          <a:p>
            <a:pPr algn="ctr" defTabSz="514350">
              <a:defRPr/>
            </a:pPr>
            <a:r>
              <a:rPr lang="en-US" sz="600" b="1" dirty="0">
                <a:solidFill>
                  <a:srgbClr val="622E7B">
                    <a:lumMod val="75000"/>
                  </a:srgbClr>
                </a:solidFill>
                <a:latin typeface="Arial" panose="020B0604020202020204" pitchFamily="34" charset="0"/>
                <a:cs typeface="Arial" panose="020B0604020202020204" pitchFamily="34" charset="0"/>
              </a:rPr>
              <a:t>Tracy </a:t>
            </a:r>
            <a:r>
              <a:rPr lang="en-US" sz="600" b="1" dirty="0" err="1">
                <a:solidFill>
                  <a:srgbClr val="622E7B">
                    <a:lumMod val="75000"/>
                  </a:srgbClr>
                </a:solidFill>
                <a:latin typeface="Arial" panose="020B0604020202020204" pitchFamily="34" charset="0"/>
                <a:cs typeface="Arial" panose="020B0604020202020204" pitchFamily="34" charset="0"/>
              </a:rPr>
              <a:t>Wallowicz</a:t>
            </a:r>
            <a:endParaRPr lang="en-US" sz="600" b="1" dirty="0">
              <a:solidFill>
                <a:srgbClr val="622E7B">
                  <a:lumMod val="75000"/>
                </a:srgbClr>
              </a:solidFill>
              <a:latin typeface="Arial" panose="020B0604020202020204" pitchFamily="34" charset="0"/>
              <a:cs typeface="Arial" panose="020B0604020202020204" pitchFamily="34" charset="0"/>
            </a:endParaRPr>
          </a:p>
          <a:p>
            <a:pPr algn="ctr" defTabSz="514350">
              <a:defRPr/>
            </a:pPr>
            <a:r>
              <a:rPr lang="en-US" sz="600" dirty="0">
                <a:solidFill>
                  <a:srgbClr val="622E7B">
                    <a:lumMod val="75000"/>
                  </a:srgbClr>
                </a:solidFill>
                <a:latin typeface="Arial" panose="020B0604020202020204" pitchFamily="34" charset="0"/>
                <a:cs typeface="Arial" panose="020B0604020202020204" pitchFamily="34" charset="0"/>
              </a:rPr>
              <a:t>MLS</a:t>
            </a:r>
          </a:p>
        </p:txBody>
      </p:sp>
      <p:pic>
        <p:nvPicPr>
          <p:cNvPr id="15" name="Picture 14">
            <a:extLst>
              <a:ext uri="{FF2B5EF4-FFF2-40B4-BE49-F238E27FC236}">
                <a16:creationId xmlns:a16="http://schemas.microsoft.com/office/drawing/2014/main" id="{6C030B85-60F4-4FEB-8CAE-BDB339C5C68F}"/>
              </a:ext>
            </a:extLst>
          </p:cNvPr>
          <p:cNvPicPr>
            <a:picLocks noChangeAspect="1"/>
          </p:cNvPicPr>
          <p:nvPr/>
        </p:nvPicPr>
        <p:blipFill>
          <a:blip r:embed="rId17"/>
          <a:stretch>
            <a:fillRect/>
          </a:stretch>
        </p:blipFill>
        <p:spPr>
          <a:xfrm>
            <a:off x="3820681" y="1638538"/>
            <a:ext cx="687675" cy="842429"/>
          </a:xfrm>
          <a:prstGeom prst="rect">
            <a:avLst/>
          </a:prstGeom>
        </p:spPr>
      </p:pic>
      <p:sp>
        <p:nvSpPr>
          <p:cNvPr id="38" name="TextBox 37">
            <a:extLst>
              <a:ext uri="{FF2B5EF4-FFF2-40B4-BE49-F238E27FC236}">
                <a16:creationId xmlns:a16="http://schemas.microsoft.com/office/drawing/2014/main" id="{5437E548-6AEC-4CDC-9141-9C8E32B58446}"/>
              </a:ext>
            </a:extLst>
          </p:cNvPr>
          <p:cNvSpPr txBox="1"/>
          <p:nvPr/>
        </p:nvSpPr>
        <p:spPr>
          <a:xfrm>
            <a:off x="3642367" y="2493495"/>
            <a:ext cx="1217968" cy="328937"/>
          </a:xfrm>
          <a:prstGeom prst="rect">
            <a:avLst/>
          </a:prstGeom>
          <a:noFill/>
        </p:spPr>
        <p:txBody>
          <a:bodyPr wrap="square" lIns="51435" tIns="25718" rIns="51435" bIns="25718" rtlCol="0">
            <a:spAutoFit/>
          </a:bodyPr>
          <a:lstStyle/>
          <a:p>
            <a:pPr algn="ctr" defTabSz="514350">
              <a:defRPr/>
            </a:pPr>
            <a:r>
              <a:rPr lang="en-US" sz="600" b="1" dirty="0" err="1">
                <a:solidFill>
                  <a:srgbClr val="622E7B">
                    <a:lumMod val="75000"/>
                  </a:srgbClr>
                </a:solidFill>
                <a:latin typeface="Arial" panose="020B0604020202020204" pitchFamily="34" charset="0"/>
                <a:cs typeface="Arial" panose="020B0604020202020204" pitchFamily="34" charset="0"/>
              </a:rPr>
              <a:t>Minverva</a:t>
            </a:r>
            <a:r>
              <a:rPr lang="en-US" sz="600" b="1" dirty="0">
                <a:solidFill>
                  <a:srgbClr val="622E7B">
                    <a:lumMod val="75000"/>
                  </a:srgbClr>
                </a:solidFill>
                <a:latin typeface="Arial" panose="020B0604020202020204" pitchFamily="34" charset="0"/>
                <a:cs typeface="Arial" panose="020B0604020202020204" pitchFamily="34" charset="0"/>
              </a:rPr>
              <a:t> Romero-</a:t>
            </a:r>
          </a:p>
          <a:p>
            <a:pPr algn="ctr" defTabSz="514350">
              <a:defRPr/>
            </a:pPr>
            <a:r>
              <a:rPr lang="en-US" sz="600" b="1" dirty="0">
                <a:solidFill>
                  <a:srgbClr val="622E7B">
                    <a:lumMod val="75000"/>
                  </a:srgbClr>
                </a:solidFill>
                <a:latin typeface="Arial" panose="020B0604020202020204" pitchFamily="34" charset="0"/>
                <a:cs typeface="Arial" panose="020B0604020202020204" pitchFamily="34" charset="0"/>
              </a:rPr>
              <a:t>Arenas</a:t>
            </a:r>
          </a:p>
          <a:p>
            <a:pPr algn="ctr" defTabSz="514350">
              <a:defRPr/>
            </a:pPr>
            <a:r>
              <a:rPr lang="en-US" sz="600" dirty="0">
                <a:solidFill>
                  <a:srgbClr val="622E7B">
                    <a:lumMod val="75000"/>
                  </a:srgbClr>
                </a:solidFill>
                <a:latin typeface="Arial" panose="020B0604020202020204" pitchFamily="34" charset="0"/>
                <a:cs typeface="Arial" panose="020B0604020202020204" pitchFamily="34" charset="0"/>
              </a:rPr>
              <a:t>MD, MPH</a:t>
            </a:r>
          </a:p>
        </p:txBody>
      </p:sp>
      <p:pic>
        <p:nvPicPr>
          <p:cNvPr id="18" name="Picture 17">
            <a:extLst>
              <a:ext uri="{FF2B5EF4-FFF2-40B4-BE49-F238E27FC236}">
                <a16:creationId xmlns:a16="http://schemas.microsoft.com/office/drawing/2014/main" id="{76C2214F-FCA6-4A7B-ABA7-4BFA14403BF3}"/>
              </a:ext>
            </a:extLst>
          </p:cNvPr>
          <p:cNvPicPr>
            <a:picLocks noChangeAspect="1"/>
          </p:cNvPicPr>
          <p:nvPr/>
        </p:nvPicPr>
        <p:blipFill>
          <a:blip r:embed="rId18"/>
          <a:stretch>
            <a:fillRect/>
          </a:stretch>
        </p:blipFill>
        <p:spPr>
          <a:xfrm>
            <a:off x="4474170" y="1668036"/>
            <a:ext cx="639560" cy="805094"/>
          </a:xfrm>
          <a:prstGeom prst="rect">
            <a:avLst/>
          </a:prstGeom>
        </p:spPr>
      </p:pic>
      <p:sp>
        <p:nvSpPr>
          <p:cNvPr id="41" name="TextBox 40">
            <a:extLst>
              <a:ext uri="{FF2B5EF4-FFF2-40B4-BE49-F238E27FC236}">
                <a16:creationId xmlns:a16="http://schemas.microsoft.com/office/drawing/2014/main" id="{01AEF2B0-5747-48A6-AF0D-5EF491686090}"/>
              </a:ext>
            </a:extLst>
          </p:cNvPr>
          <p:cNvSpPr txBox="1"/>
          <p:nvPr/>
        </p:nvSpPr>
        <p:spPr>
          <a:xfrm>
            <a:off x="4261063" y="2491268"/>
            <a:ext cx="1217968" cy="236604"/>
          </a:xfrm>
          <a:prstGeom prst="rect">
            <a:avLst/>
          </a:prstGeom>
          <a:noFill/>
        </p:spPr>
        <p:txBody>
          <a:bodyPr wrap="square" lIns="51435" tIns="25718" rIns="51435" bIns="25718" rtlCol="0">
            <a:spAutoFit/>
          </a:bodyPr>
          <a:lstStyle/>
          <a:p>
            <a:pPr algn="ctr" defTabSz="514350">
              <a:defRPr/>
            </a:pPr>
            <a:r>
              <a:rPr lang="en-US" sz="600" b="1" dirty="0" err="1">
                <a:solidFill>
                  <a:srgbClr val="622E7B">
                    <a:lumMod val="75000"/>
                  </a:srgbClr>
                </a:solidFill>
                <a:latin typeface="Arial" panose="020B0604020202020204" pitchFamily="34" charset="0"/>
                <a:cs typeface="Arial" panose="020B0604020202020204" pitchFamily="34" charset="0"/>
              </a:rPr>
              <a:t>Tani</a:t>
            </a:r>
            <a:r>
              <a:rPr lang="en-US" sz="600" b="1" dirty="0">
                <a:solidFill>
                  <a:srgbClr val="622E7B">
                    <a:lumMod val="75000"/>
                  </a:srgbClr>
                </a:solidFill>
                <a:latin typeface="Arial" panose="020B0604020202020204" pitchFamily="34" charset="0"/>
                <a:cs typeface="Arial" panose="020B0604020202020204" pitchFamily="34" charset="0"/>
              </a:rPr>
              <a:t> </a:t>
            </a:r>
            <a:r>
              <a:rPr lang="en-US" sz="600" b="1" dirty="0" err="1">
                <a:solidFill>
                  <a:srgbClr val="622E7B">
                    <a:lumMod val="75000"/>
                  </a:srgbClr>
                </a:solidFill>
                <a:latin typeface="Arial" panose="020B0604020202020204" pitchFamily="34" charset="0"/>
                <a:cs typeface="Arial" panose="020B0604020202020204" pitchFamily="34" charset="0"/>
              </a:rPr>
              <a:t>Malhotra</a:t>
            </a:r>
            <a:endParaRPr lang="en-US" sz="600" b="1" dirty="0">
              <a:solidFill>
                <a:srgbClr val="622E7B">
                  <a:lumMod val="75000"/>
                </a:srgbClr>
              </a:solidFill>
              <a:latin typeface="Arial" panose="020B0604020202020204" pitchFamily="34" charset="0"/>
              <a:cs typeface="Arial" panose="020B0604020202020204" pitchFamily="34" charset="0"/>
            </a:endParaRPr>
          </a:p>
          <a:p>
            <a:pPr algn="ctr" defTabSz="514350">
              <a:defRPr/>
            </a:pPr>
            <a:r>
              <a:rPr lang="en-US" sz="600" dirty="0">
                <a:solidFill>
                  <a:srgbClr val="622E7B">
                    <a:lumMod val="75000"/>
                  </a:srgbClr>
                </a:solidFill>
                <a:latin typeface="Arial" panose="020B0604020202020204" pitchFamily="34" charset="0"/>
                <a:cs typeface="Arial" panose="020B0604020202020204" pitchFamily="34" charset="0"/>
              </a:rPr>
              <a:t>MD</a:t>
            </a:r>
          </a:p>
        </p:txBody>
      </p:sp>
      <p:pic>
        <p:nvPicPr>
          <p:cNvPr id="20" name="Picture 19">
            <a:extLst>
              <a:ext uri="{FF2B5EF4-FFF2-40B4-BE49-F238E27FC236}">
                <a16:creationId xmlns:a16="http://schemas.microsoft.com/office/drawing/2014/main" id="{366135FF-0A76-4AEE-A204-1F172F9B422F}"/>
              </a:ext>
            </a:extLst>
          </p:cNvPr>
          <p:cNvPicPr>
            <a:picLocks noChangeAspect="1"/>
          </p:cNvPicPr>
          <p:nvPr/>
        </p:nvPicPr>
        <p:blipFill>
          <a:blip r:embed="rId19"/>
          <a:stretch>
            <a:fillRect/>
          </a:stretch>
        </p:blipFill>
        <p:spPr>
          <a:xfrm>
            <a:off x="5030321" y="1677949"/>
            <a:ext cx="574338" cy="773426"/>
          </a:xfrm>
          <a:prstGeom prst="rect">
            <a:avLst/>
          </a:prstGeom>
        </p:spPr>
      </p:pic>
      <p:sp>
        <p:nvSpPr>
          <p:cNvPr id="50" name="TextBox 49">
            <a:extLst>
              <a:ext uri="{FF2B5EF4-FFF2-40B4-BE49-F238E27FC236}">
                <a16:creationId xmlns:a16="http://schemas.microsoft.com/office/drawing/2014/main" id="{27CFAC6A-AA93-4D94-A584-394342CFB1C7}"/>
              </a:ext>
            </a:extLst>
          </p:cNvPr>
          <p:cNvSpPr txBox="1"/>
          <p:nvPr/>
        </p:nvSpPr>
        <p:spPr>
          <a:xfrm>
            <a:off x="4813282" y="2480966"/>
            <a:ext cx="1217968" cy="236604"/>
          </a:xfrm>
          <a:prstGeom prst="rect">
            <a:avLst/>
          </a:prstGeom>
          <a:noFill/>
        </p:spPr>
        <p:txBody>
          <a:bodyPr wrap="square" lIns="51435" tIns="25718" rIns="51435" bIns="25718" rtlCol="0">
            <a:spAutoFit/>
          </a:bodyPr>
          <a:lstStyle/>
          <a:p>
            <a:pPr algn="ctr" defTabSz="514350">
              <a:defRPr/>
            </a:pPr>
            <a:r>
              <a:rPr lang="en-US" sz="600" b="1" dirty="0">
                <a:solidFill>
                  <a:srgbClr val="622E7B">
                    <a:lumMod val="75000"/>
                  </a:srgbClr>
                </a:solidFill>
                <a:latin typeface="Arial" panose="020B0604020202020204" pitchFamily="34" charset="0"/>
                <a:cs typeface="Arial" panose="020B0604020202020204" pitchFamily="34" charset="0"/>
              </a:rPr>
              <a:t>Valencia Walker</a:t>
            </a:r>
          </a:p>
          <a:p>
            <a:pPr algn="ctr" defTabSz="514350">
              <a:defRPr/>
            </a:pPr>
            <a:r>
              <a:rPr lang="en-US" sz="600" dirty="0">
                <a:solidFill>
                  <a:srgbClr val="622E7B">
                    <a:lumMod val="75000"/>
                  </a:srgbClr>
                </a:solidFill>
                <a:latin typeface="Arial" panose="020B0604020202020204" pitchFamily="34" charset="0"/>
                <a:cs typeface="Arial" panose="020B0604020202020204" pitchFamily="34" charset="0"/>
              </a:rPr>
              <a:t>MD, MPH</a:t>
            </a:r>
          </a:p>
        </p:txBody>
      </p:sp>
      <p:pic>
        <p:nvPicPr>
          <p:cNvPr id="22" name="Picture 21">
            <a:extLst>
              <a:ext uri="{FF2B5EF4-FFF2-40B4-BE49-F238E27FC236}">
                <a16:creationId xmlns:a16="http://schemas.microsoft.com/office/drawing/2014/main" id="{EAC5903F-FAA1-4D7A-96FF-A47263DABD93}"/>
              </a:ext>
            </a:extLst>
          </p:cNvPr>
          <p:cNvPicPr>
            <a:picLocks noChangeAspect="1"/>
          </p:cNvPicPr>
          <p:nvPr/>
        </p:nvPicPr>
        <p:blipFill>
          <a:blip r:embed="rId20"/>
          <a:stretch>
            <a:fillRect/>
          </a:stretch>
        </p:blipFill>
        <p:spPr>
          <a:xfrm>
            <a:off x="5549709" y="1730143"/>
            <a:ext cx="728390" cy="739826"/>
          </a:xfrm>
          <a:prstGeom prst="rect">
            <a:avLst/>
          </a:prstGeom>
        </p:spPr>
      </p:pic>
      <p:sp>
        <p:nvSpPr>
          <p:cNvPr id="51" name="TextBox 50">
            <a:extLst>
              <a:ext uri="{FF2B5EF4-FFF2-40B4-BE49-F238E27FC236}">
                <a16:creationId xmlns:a16="http://schemas.microsoft.com/office/drawing/2014/main" id="{C07F0263-0751-4369-A75E-DC1939375F3E}"/>
              </a:ext>
            </a:extLst>
          </p:cNvPr>
          <p:cNvSpPr txBox="1"/>
          <p:nvPr/>
        </p:nvSpPr>
        <p:spPr>
          <a:xfrm>
            <a:off x="5374346" y="2474965"/>
            <a:ext cx="1217968" cy="236604"/>
          </a:xfrm>
          <a:prstGeom prst="rect">
            <a:avLst/>
          </a:prstGeom>
          <a:noFill/>
        </p:spPr>
        <p:txBody>
          <a:bodyPr wrap="square" lIns="51435" tIns="25718" rIns="51435" bIns="25718" rtlCol="0">
            <a:spAutoFit/>
          </a:bodyPr>
          <a:lstStyle/>
          <a:p>
            <a:pPr algn="ctr" defTabSz="514350">
              <a:defRPr/>
            </a:pPr>
            <a:r>
              <a:rPr lang="en-US" sz="600" b="1" dirty="0">
                <a:solidFill>
                  <a:srgbClr val="622E7B">
                    <a:lumMod val="75000"/>
                  </a:srgbClr>
                </a:solidFill>
                <a:latin typeface="Arial" panose="020B0604020202020204" pitchFamily="34" charset="0"/>
                <a:cs typeface="Arial" panose="020B0604020202020204" pitchFamily="34" charset="0"/>
              </a:rPr>
              <a:t>Dionne Hart</a:t>
            </a:r>
          </a:p>
          <a:p>
            <a:pPr algn="ctr" defTabSz="514350">
              <a:defRPr/>
            </a:pPr>
            <a:r>
              <a:rPr lang="en-US" sz="600" dirty="0">
                <a:solidFill>
                  <a:srgbClr val="622E7B">
                    <a:lumMod val="75000"/>
                  </a:srgbClr>
                </a:solidFill>
                <a:latin typeface="Arial" panose="020B0604020202020204" pitchFamily="34" charset="0"/>
                <a:cs typeface="Arial" panose="020B0604020202020204" pitchFamily="34" charset="0"/>
              </a:rPr>
              <a:t>MD</a:t>
            </a:r>
          </a:p>
        </p:txBody>
      </p:sp>
      <p:pic>
        <p:nvPicPr>
          <p:cNvPr id="24" name="Picture 23">
            <a:extLst>
              <a:ext uri="{FF2B5EF4-FFF2-40B4-BE49-F238E27FC236}">
                <a16:creationId xmlns:a16="http://schemas.microsoft.com/office/drawing/2014/main" id="{8CCFB4A4-C86B-4BB5-8AC9-7A7D5EBC6FE9}"/>
              </a:ext>
            </a:extLst>
          </p:cNvPr>
          <p:cNvPicPr>
            <a:picLocks noChangeAspect="1"/>
          </p:cNvPicPr>
          <p:nvPr/>
        </p:nvPicPr>
        <p:blipFill>
          <a:blip r:embed="rId21"/>
          <a:stretch>
            <a:fillRect/>
          </a:stretch>
        </p:blipFill>
        <p:spPr>
          <a:xfrm>
            <a:off x="6161157" y="1651141"/>
            <a:ext cx="612865" cy="829826"/>
          </a:xfrm>
          <a:prstGeom prst="rect">
            <a:avLst/>
          </a:prstGeom>
        </p:spPr>
      </p:pic>
      <p:sp>
        <p:nvSpPr>
          <p:cNvPr id="52" name="TextBox 51">
            <a:extLst>
              <a:ext uri="{FF2B5EF4-FFF2-40B4-BE49-F238E27FC236}">
                <a16:creationId xmlns:a16="http://schemas.microsoft.com/office/drawing/2014/main" id="{F32301AB-3760-49B0-B3AB-FE71417585AD}"/>
              </a:ext>
            </a:extLst>
          </p:cNvPr>
          <p:cNvSpPr txBox="1"/>
          <p:nvPr/>
        </p:nvSpPr>
        <p:spPr>
          <a:xfrm>
            <a:off x="5960750" y="2476859"/>
            <a:ext cx="1217968" cy="236604"/>
          </a:xfrm>
          <a:prstGeom prst="rect">
            <a:avLst/>
          </a:prstGeom>
          <a:noFill/>
        </p:spPr>
        <p:txBody>
          <a:bodyPr wrap="square" lIns="51435" tIns="25718" rIns="51435" bIns="25718" rtlCol="0">
            <a:spAutoFit/>
          </a:bodyPr>
          <a:lstStyle/>
          <a:p>
            <a:pPr algn="ctr" defTabSz="514350">
              <a:defRPr/>
            </a:pPr>
            <a:r>
              <a:rPr lang="en-US" sz="600" b="1" dirty="0">
                <a:solidFill>
                  <a:srgbClr val="622E7B">
                    <a:lumMod val="75000"/>
                  </a:srgbClr>
                </a:solidFill>
                <a:latin typeface="Arial" panose="020B0604020202020204" pitchFamily="34" charset="0"/>
                <a:cs typeface="Arial" panose="020B0604020202020204" pitchFamily="34" charset="0"/>
              </a:rPr>
              <a:t>Sandra </a:t>
            </a:r>
            <a:r>
              <a:rPr lang="en-US" sz="600" b="1" dirty="0" err="1">
                <a:solidFill>
                  <a:srgbClr val="622E7B">
                    <a:lumMod val="75000"/>
                  </a:srgbClr>
                </a:solidFill>
                <a:latin typeface="Arial" panose="020B0604020202020204" pitchFamily="34" charset="0"/>
                <a:cs typeface="Arial" panose="020B0604020202020204" pitchFamily="34" charset="0"/>
              </a:rPr>
              <a:t>Hodgin</a:t>
            </a:r>
            <a:endParaRPr lang="en-US" sz="600" b="1" dirty="0">
              <a:solidFill>
                <a:srgbClr val="622E7B">
                  <a:lumMod val="75000"/>
                </a:srgbClr>
              </a:solidFill>
              <a:latin typeface="Arial" panose="020B0604020202020204" pitchFamily="34" charset="0"/>
              <a:cs typeface="Arial" panose="020B0604020202020204" pitchFamily="34" charset="0"/>
            </a:endParaRPr>
          </a:p>
          <a:p>
            <a:pPr algn="ctr" defTabSz="514350">
              <a:defRPr/>
            </a:pPr>
            <a:r>
              <a:rPr lang="en-US" sz="600" dirty="0">
                <a:solidFill>
                  <a:srgbClr val="622E7B">
                    <a:lumMod val="75000"/>
                  </a:srgbClr>
                </a:solidFill>
                <a:latin typeface="Arial" panose="020B0604020202020204" pitchFamily="34" charset="0"/>
                <a:cs typeface="Arial" panose="020B0604020202020204" pitchFamily="34" charset="0"/>
              </a:rPr>
              <a:t>MA, PhD</a:t>
            </a:r>
          </a:p>
        </p:txBody>
      </p:sp>
      <p:pic>
        <p:nvPicPr>
          <p:cNvPr id="29" name="Picture 28">
            <a:extLst>
              <a:ext uri="{FF2B5EF4-FFF2-40B4-BE49-F238E27FC236}">
                <a16:creationId xmlns:a16="http://schemas.microsoft.com/office/drawing/2014/main" id="{3D44C009-DE81-4F60-9FBF-80F24B75FD32}"/>
              </a:ext>
            </a:extLst>
          </p:cNvPr>
          <p:cNvPicPr>
            <a:picLocks noChangeAspect="1"/>
          </p:cNvPicPr>
          <p:nvPr/>
        </p:nvPicPr>
        <p:blipFill>
          <a:blip r:embed="rId22"/>
          <a:stretch>
            <a:fillRect/>
          </a:stretch>
        </p:blipFill>
        <p:spPr>
          <a:xfrm>
            <a:off x="6713354" y="1664846"/>
            <a:ext cx="778871" cy="781485"/>
          </a:xfrm>
          <a:prstGeom prst="rect">
            <a:avLst/>
          </a:prstGeom>
        </p:spPr>
      </p:pic>
      <p:sp>
        <p:nvSpPr>
          <p:cNvPr id="53" name="TextBox 52">
            <a:extLst>
              <a:ext uri="{FF2B5EF4-FFF2-40B4-BE49-F238E27FC236}">
                <a16:creationId xmlns:a16="http://schemas.microsoft.com/office/drawing/2014/main" id="{EBF034CB-DD2D-41EC-AB89-2B7F2079AC2B}"/>
              </a:ext>
            </a:extLst>
          </p:cNvPr>
          <p:cNvSpPr txBox="1"/>
          <p:nvPr/>
        </p:nvSpPr>
        <p:spPr>
          <a:xfrm>
            <a:off x="6558653" y="2469263"/>
            <a:ext cx="1217968" cy="236604"/>
          </a:xfrm>
          <a:prstGeom prst="rect">
            <a:avLst/>
          </a:prstGeom>
          <a:noFill/>
        </p:spPr>
        <p:txBody>
          <a:bodyPr wrap="square" lIns="51435" tIns="25718" rIns="51435" bIns="25718" rtlCol="0">
            <a:spAutoFit/>
          </a:bodyPr>
          <a:lstStyle/>
          <a:p>
            <a:pPr algn="ctr" defTabSz="514350">
              <a:defRPr/>
            </a:pPr>
            <a:r>
              <a:rPr lang="en-US" sz="600" b="1" dirty="0" err="1">
                <a:solidFill>
                  <a:srgbClr val="622E7B">
                    <a:lumMod val="75000"/>
                  </a:srgbClr>
                </a:solidFill>
                <a:latin typeface="Arial" panose="020B0604020202020204" pitchFamily="34" charset="0"/>
                <a:cs typeface="Arial" panose="020B0604020202020204" pitchFamily="34" charset="0"/>
              </a:rPr>
              <a:t>Joia</a:t>
            </a:r>
            <a:r>
              <a:rPr lang="en-US" sz="600" b="1" dirty="0">
                <a:solidFill>
                  <a:srgbClr val="622E7B">
                    <a:lumMod val="75000"/>
                  </a:srgbClr>
                </a:solidFill>
                <a:latin typeface="Arial" panose="020B0604020202020204" pitchFamily="34" charset="0"/>
                <a:cs typeface="Arial" panose="020B0604020202020204" pitchFamily="34" charset="0"/>
              </a:rPr>
              <a:t> </a:t>
            </a:r>
            <a:r>
              <a:rPr lang="en-US" sz="600" b="1" dirty="0" err="1">
                <a:solidFill>
                  <a:srgbClr val="622E7B">
                    <a:lumMod val="75000"/>
                  </a:srgbClr>
                </a:solidFill>
                <a:latin typeface="Arial" panose="020B0604020202020204" pitchFamily="34" charset="0"/>
                <a:cs typeface="Arial" panose="020B0604020202020204" pitchFamily="34" charset="0"/>
              </a:rPr>
              <a:t>Crear</a:t>
            </a:r>
            <a:r>
              <a:rPr lang="en-US" sz="600" b="1" dirty="0">
                <a:solidFill>
                  <a:srgbClr val="622E7B">
                    <a:lumMod val="75000"/>
                  </a:srgbClr>
                </a:solidFill>
                <a:latin typeface="Arial" panose="020B0604020202020204" pitchFamily="34" charset="0"/>
                <a:cs typeface="Arial" panose="020B0604020202020204" pitchFamily="34" charset="0"/>
              </a:rPr>
              <a:t>-Perry</a:t>
            </a:r>
          </a:p>
          <a:p>
            <a:pPr algn="ctr" defTabSz="514350">
              <a:defRPr/>
            </a:pPr>
            <a:r>
              <a:rPr lang="en-US" sz="600" dirty="0">
                <a:solidFill>
                  <a:srgbClr val="622E7B">
                    <a:lumMod val="75000"/>
                  </a:srgbClr>
                </a:solidFill>
                <a:latin typeface="Arial" panose="020B0604020202020204" pitchFamily="34" charset="0"/>
                <a:cs typeface="Arial" panose="020B0604020202020204" pitchFamily="34" charset="0"/>
              </a:rPr>
              <a:t>MD</a:t>
            </a:r>
          </a:p>
        </p:txBody>
      </p:sp>
      <p:pic>
        <p:nvPicPr>
          <p:cNvPr id="31" name="Picture 30">
            <a:extLst>
              <a:ext uri="{FF2B5EF4-FFF2-40B4-BE49-F238E27FC236}">
                <a16:creationId xmlns:a16="http://schemas.microsoft.com/office/drawing/2014/main" id="{131079C1-1052-4265-BAE9-1C08741BF1EB}"/>
              </a:ext>
            </a:extLst>
          </p:cNvPr>
          <p:cNvPicPr>
            <a:picLocks noChangeAspect="1"/>
          </p:cNvPicPr>
          <p:nvPr/>
        </p:nvPicPr>
        <p:blipFill>
          <a:blip r:embed="rId23"/>
          <a:stretch>
            <a:fillRect/>
          </a:stretch>
        </p:blipFill>
        <p:spPr>
          <a:xfrm>
            <a:off x="7372312" y="1663996"/>
            <a:ext cx="619051" cy="747666"/>
          </a:xfrm>
          <a:prstGeom prst="rect">
            <a:avLst/>
          </a:prstGeom>
        </p:spPr>
      </p:pic>
      <p:sp>
        <p:nvSpPr>
          <p:cNvPr id="56" name="TextBox 55">
            <a:extLst>
              <a:ext uri="{FF2B5EF4-FFF2-40B4-BE49-F238E27FC236}">
                <a16:creationId xmlns:a16="http://schemas.microsoft.com/office/drawing/2014/main" id="{63207367-F585-451D-A129-0E315A53B2C4}"/>
              </a:ext>
            </a:extLst>
          </p:cNvPr>
          <p:cNvSpPr txBox="1"/>
          <p:nvPr/>
        </p:nvSpPr>
        <p:spPr>
          <a:xfrm>
            <a:off x="7151650" y="2461666"/>
            <a:ext cx="1217968" cy="236604"/>
          </a:xfrm>
          <a:prstGeom prst="rect">
            <a:avLst/>
          </a:prstGeom>
          <a:noFill/>
        </p:spPr>
        <p:txBody>
          <a:bodyPr wrap="square" lIns="51435" tIns="25718" rIns="51435" bIns="25718" rtlCol="0">
            <a:spAutoFit/>
          </a:bodyPr>
          <a:lstStyle/>
          <a:p>
            <a:pPr algn="ctr" defTabSz="514350">
              <a:defRPr/>
            </a:pPr>
            <a:r>
              <a:rPr lang="en-US" sz="600" b="1" dirty="0">
                <a:solidFill>
                  <a:srgbClr val="622E7B">
                    <a:lumMod val="75000"/>
                  </a:srgbClr>
                </a:solidFill>
                <a:latin typeface="Arial" panose="020B0604020202020204" pitchFamily="34" charset="0"/>
                <a:cs typeface="Arial" panose="020B0604020202020204" pitchFamily="34" charset="0"/>
              </a:rPr>
              <a:t>Sue </a:t>
            </a:r>
            <a:r>
              <a:rPr lang="en-US" sz="600" b="1" dirty="0" err="1">
                <a:solidFill>
                  <a:srgbClr val="622E7B">
                    <a:lumMod val="75000"/>
                  </a:srgbClr>
                </a:solidFill>
                <a:latin typeface="Arial" panose="020B0604020202020204" pitchFamily="34" charset="0"/>
                <a:cs typeface="Arial" panose="020B0604020202020204" pitchFamily="34" charset="0"/>
              </a:rPr>
              <a:t>Pollart</a:t>
            </a:r>
            <a:endParaRPr lang="en-US" sz="600" b="1" dirty="0">
              <a:solidFill>
                <a:srgbClr val="622E7B">
                  <a:lumMod val="75000"/>
                </a:srgbClr>
              </a:solidFill>
              <a:latin typeface="Arial" panose="020B0604020202020204" pitchFamily="34" charset="0"/>
              <a:cs typeface="Arial" panose="020B0604020202020204" pitchFamily="34" charset="0"/>
            </a:endParaRPr>
          </a:p>
          <a:p>
            <a:pPr algn="ctr" defTabSz="514350">
              <a:defRPr/>
            </a:pPr>
            <a:r>
              <a:rPr lang="en-US" sz="600" dirty="0">
                <a:solidFill>
                  <a:srgbClr val="622E7B">
                    <a:lumMod val="75000"/>
                  </a:srgbClr>
                </a:solidFill>
                <a:latin typeface="Arial" panose="020B0604020202020204" pitchFamily="34" charset="0"/>
                <a:cs typeface="Arial" panose="020B0604020202020204" pitchFamily="34" charset="0"/>
              </a:rPr>
              <a:t>MD, MS</a:t>
            </a:r>
          </a:p>
        </p:txBody>
      </p:sp>
      <p:pic>
        <p:nvPicPr>
          <p:cNvPr id="34" name="Picture 33">
            <a:extLst>
              <a:ext uri="{FF2B5EF4-FFF2-40B4-BE49-F238E27FC236}">
                <a16:creationId xmlns:a16="http://schemas.microsoft.com/office/drawing/2014/main" id="{46C4769B-2E47-4E7C-B4B4-5CF7970BC6BA}"/>
              </a:ext>
            </a:extLst>
          </p:cNvPr>
          <p:cNvPicPr>
            <a:picLocks noChangeAspect="1"/>
          </p:cNvPicPr>
          <p:nvPr/>
        </p:nvPicPr>
        <p:blipFill>
          <a:blip r:embed="rId24"/>
          <a:stretch>
            <a:fillRect/>
          </a:stretch>
        </p:blipFill>
        <p:spPr>
          <a:xfrm>
            <a:off x="1392482" y="2967813"/>
            <a:ext cx="534381" cy="753569"/>
          </a:xfrm>
          <a:prstGeom prst="rect">
            <a:avLst/>
          </a:prstGeom>
        </p:spPr>
      </p:pic>
      <p:sp>
        <p:nvSpPr>
          <p:cNvPr id="59" name="TextBox 58">
            <a:extLst>
              <a:ext uri="{FF2B5EF4-FFF2-40B4-BE49-F238E27FC236}">
                <a16:creationId xmlns:a16="http://schemas.microsoft.com/office/drawing/2014/main" id="{EFB276A5-242B-4DDA-80DC-E65E94D5FED0}"/>
              </a:ext>
            </a:extLst>
          </p:cNvPr>
          <p:cNvSpPr txBox="1"/>
          <p:nvPr/>
        </p:nvSpPr>
        <p:spPr>
          <a:xfrm>
            <a:off x="1281530" y="3710787"/>
            <a:ext cx="797969" cy="236604"/>
          </a:xfrm>
          <a:prstGeom prst="rect">
            <a:avLst/>
          </a:prstGeom>
          <a:noFill/>
        </p:spPr>
        <p:txBody>
          <a:bodyPr wrap="square" lIns="51435" tIns="25718" rIns="51435" bIns="25718" rtlCol="0">
            <a:spAutoFit/>
          </a:bodyPr>
          <a:lstStyle/>
          <a:p>
            <a:pPr algn="ctr" defTabSz="514350">
              <a:defRPr/>
            </a:pPr>
            <a:r>
              <a:rPr lang="en-US" sz="600" b="1" dirty="0">
                <a:solidFill>
                  <a:srgbClr val="622E7B">
                    <a:lumMod val="75000"/>
                  </a:srgbClr>
                </a:solidFill>
                <a:latin typeface="Arial" panose="020B0604020202020204" pitchFamily="34" charset="0"/>
                <a:cs typeface="Arial" panose="020B0604020202020204" pitchFamily="34" charset="0"/>
              </a:rPr>
              <a:t>J. Corey Williams</a:t>
            </a:r>
          </a:p>
          <a:p>
            <a:pPr algn="ctr" defTabSz="514350">
              <a:defRPr/>
            </a:pPr>
            <a:r>
              <a:rPr lang="en-US" sz="600" dirty="0">
                <a:solidFill>
                  <a:srgbClr val="622E7B">
                    <a:lumMod val="75000"/>
                  </a:srgbClr>
                </a:solidFill>
                <a:latin typeface="Arial" panose="020B0604020202020204" pitchFamily="34" charset="0"/>
                <a:cs typeface="Arial" panose="020B0604020202020204" pitchFamily="34" charset="0"/>
              </a:rPr>
              <a:t>MD</a:t>
            </a:r>
          </a:p>
        </p:txBody>
      </p:sp>
      <p:pic>
        <p:nvPicPr>
          <p:cNvPr id="37" name="Picture 36">
            <a:extLst>
              <a:ext uri="{FF2B5EF4-FFF2-40B4-BE49-F238E27FC236}">
                <a16:creationId xmlns:a16="http://schemas.microsoft.com/office/drawing/2014/main" id="{AF624318-259C-48DD-A5A6-6E836406073B}"/>
              </a:ext>
            </a:extLst>
          </p:cNvPr>
          <p:cNvPicPr>
            <a:picLocks noChangeAspect="1"/>
          </p:cNvPicPr>
          <p:nvPr/>
        </p:nvPicPr>
        <p:blipFill>
          <a:blip r:embed="rId25"/>
          <a:stretch>
            <a:fillRect/>
          </a:stretch>
        </p:blipFill>
        <p:spPr>
          <a:xfrm>
            <a:off x="1833272" y="2932185"/>
            <a:ext cx="644846" cy="824824"/>
          </a:xfrm>
          <a:prstGeom prst="rect">
            <a:avLst/>
          </a:prstGeom>
        </p:spPr>
      </p:pic>
      <p:sp>
        <p:nvSpPr>
          <p:cNvPr id="62" name="TextBox 61">
            <a:extLst>
              <a:ext uri="{FF2B5EF4-FFF2-40B4-BE49-F238E27FC236}">
                <a16:creationId xmlns:a16="http://schemas.microsoft.com/office/drawing/2014/main" id="{17079E49-F051-4350-AD99-BBBC78D38028}"/>
              </a:ext>
            </a:extLst>
          </p:cNvPr>
          <p:cNvSpPr txBox="1"/>
          <p:nvPr/>
        </p:nvSpPr>
        <p:spPr>
          <a:xfrm>
            <a:off x="1756626" y="3746564"/>
            <a:ext cx="826298" cy="236604"/>
          </a:xfrm>
          <a:prstGeom prst="rect">
            <a:avLst/>
          </a:prstGeom>
          <a:noFill/>
        </p:spPr>
        <p:txBody>
          <a:bodyPr wrap="square" lIns="51435" tIns="25718" rIns="51435" bIns="25718" rtlCol="0">
            <a:spAutoFit/>
          </a:bodyPr>
          <a:lstStyle/>
          <a:p>
            <a:pPr algn="ctr" defTabSz="514350">
              <a:defRPr/>
            </a:pPr>
            <a:r>
              <a:rPr lang="en-US" sz="600" b="1" dirty="0">
                <a:solidFill>
                  <a:srgbClr val="622E7B">
                    <a:lumMod val="75000"/>
                  </a:srgbClr>
                </a:solidFill>
                <a:latin typeface="Arial" panose="020B0604020202020204" pitchFamily="34" charset="0"/>
                <a:cs typeface="Arial" panose="020B0604020202020204" pitchFamily="34" charset="0"/>
              </a:rPr>
              <a:t>Tanya </a:t>
            </a:r>
            <a:r>
              <a:rPr lang="en-US" sz="600" b="1" dirty="0" err="1">
                <a:solidFill>
                  <a:srgbClr val="622E7B">
                    <a:lumMod val="75000"/>
                  </a:srgbClr>
                </a:solidFill>
                <a:latin typeface="Arial" panose="020B0604020202020204" pitchFamily="34" charset="0"/>
                <a:cs typeface="Arial" panose="020B0604020202020204" pitchFamily="34" charset="0"/>
              </a:rPr>
              <a:t>Fancher</a:t>
            </a:r>
            <a:endParaRPr lang="en-US" sz="600" b="1" dirty="0">
              <a:solidFill>
                <a:srgbClr val="622E7B">
                  <a:lumMod val="75000"/>
                </a:srgbClr>
              </a:solidFill>
              <a:latin typeface="Arial" panose="020B0604020202020204" pitchFamily="34" charset="0"/>
              <a:cs typeface="Arial" panose="020B0604020202020204" pitchFamily="34" charset="0"/>
            </a:endParaRPr>
          </a:p>
          <a:p>
            <a:pPr algn="ctr" defTabSz="514350">
              <a:defRPr/>
            </a:pPr>
            <a:r>
              <a:rPr lang="en-US" sz="600" dirty="0">
                <a:solidFill>
                  <a:srgbClr val="622E7B">
                    <a:lumMod val="75000"/>
                  </a:srgbClr>
                </a:solidFill>
                <a:latin typeface="Arial" panose="020B0604020202020204" pitchFamily="34" charset="0"/>
                <a:cs typeface="Arial" panose="020B0604020202020204" pitchFamily="34" charset="0"/>
              </a:rPr>
              <a:t>MD, MPH</a:t>
            </a:r>
          </a:p>
        </p:txBody>
      </p:sp>
      <p:sp>
        <p:nvSpPr>
          <p:cNvPr id="90" name="TextBox 89">
            <a:extLst>
              <a:ext uri="{FF2B5EF4-FFF2-40B4-BE49-F238E27FC236}">
                <a16:creationId xmlns:a16="http://schemas.microsoft.com/office/drawing/2014/main" id="{A35E1DF6-0403-47AC-9312-A74D9DAE0CDD}"/>
              </a:ext>
            </a:extLst>
          </p:cNvPr>
          <p:cNvSpPr txBox="1"/>
          <p:nvPr/>
        </p:nvSpPr>
        <p:spPr>
          <a:xfrm>
            <a:off x="2293408" y="3747833"/>
            <a:ext cx="935048" cy="236604"/>
          </a:xfrm>
          <a:prstGeom prst="rect">
            <a:avLst/>
          </a:prstGeom>
          <a:noFill/>
        </p:spPr>
        <p:txBody>
          <a:bodyPr wrap="square" lIns="51435" tIns="25718" rIns="51435" bIns="25718" rtlCol="0">
            <a:spAutoFit/>
          </a:bodyPr>
          <a:lstStyle/>
          <a:p>
            <a:pPr algn="ctr" defTabSz="514350">
              <a:defRPr/>
            </a:pPr>
            <a:r>
              <a:rPr lang="en-US" sz="600" b="1" dirty="0">
                <a:solidFill>
                  <a:srgbClr val="622E7B">
                    <a:lumMod val="75000"/>
                  </a:srgbClr>
                </a:solidFill>
                <a:latin typeface="Arial" panose="020B0604020202020204" pitchFamily="34" charset="0"/>
                <a:cs typeface="Arial" panose="020B0604020202020204" pitchFamily="34" charset="0"/>
              </a:rPr>
              <a:t>Natasha Bray</a:t>
            </a:r>
          </a:p>
          <a:p>
            <a:pPr algn="ctr" defTabSz="514350">
              <a:defRPr/>
            </a:pPr>
            <a:r>
              <a:rPr lang="en-US" sz="600" dirty="0">
                <a:solidFill>
                  <a:srgbClr val="622E7B">
                    <a:lumMod val="75000"/>
                  </a:srgbClr>
                </a:solidFill>
                <a:latin typeface="Arial" panose="020B0604020202020204" pitchFamily="34" charset="0"/>
                <a:cs typeface="Arial" panose="020B0604020202020204" pitchFamily="34" charset="0"/>
              </a:rPr>
              <a:t>DO, </a:t>
            </a:r>
            <a:r>
              <a:rPr lang="en-US" sz="600" dirty="0" err="1">
                <a:solidFill>
                  <a:srgbClr val="622E7B">
                    <a:lumMod val="75000"/>
                  </a:srgbClr>
                </a:solidFill>
                <a:latin typeface="Arial" panose="020B0604020202020204" pitchFamily="34" charset="0"/>
                <a:cs typeface="Arial" panose="020B0604020202020204" pitchFamily="34" charset="0"/>
              </a:rPr>
              <a:t>MSEd</a:t>
            </a:r>
            <a:endParaRPr lang="en-US" sz="600" dirty="0">
              <a:solidFill>
                <a:srgbClr val="622E7B">
                  <a:lumMod val="75000"/>
                </a:srgbClr>
              </a:solidFill>
              <a:latin typeface="Arial" panose="020B0604020202020204" pitchFamily="34" charset="0"/>
              <a:cs typeface="Arial" panose="020B0604020202020204" pitchFamily="34" charset="0"/>
            </a:endParaRPr>
          </a:p>
        </p:txBody>
      </p:sp>
      <p:pic>
        <p:nvPicPr>
          <p:cNvPr id="91" name="Picture 90">
            <a:extLst>
              <a:ext uri="{FF2B5EF4-FFF2-40B4-BE49-F238E27FC236}">
                <a16:creationId xmlns:a16="http://schemas.microsoft.com/office/drawing/2014/main" id="{A9E0FBE5-F7D6-42EC-9BE5-2FF54814EC79}"/>
              </a:ext>
            </a:extLst>
          </p:cNvPr>
          <p:cNvPicPr>
            <a:picLocks noChangeAspect="1"/>
          </p:cNvPicPr>
          <p:nvPr/>
        </p:nvPicPr>
        <p:blipFill>
          <a:blip r:embed="rId26"/>
          <a:stretch>
            <a:fillRect/>
          </a:stretch>
        </p:blipFill>
        <p:spPr>
          <a:xfrm>
            <a:off x="2410658" y="2923513"/>
            <a:ext cx="595945" cy="842786"/>
          </a:xfrm>
          <a:prstGeom prst="rect">
            <a:avLst/>
          </a:prstGeom>
        </p:spPr>
      </p:pic>
      <p:pic>
        <p:nvPicPr>
          <p:cNvPr id="78" name="Picture 77">
            <a:extLst>
              <a:ext uri="{FF2B5EF4-FFF2-40B4-BE49-F238E27FC236}">
                <a16:creationId xmlns:a16="http://schemas.microsoft.com/office/drawing/2014/main" id="{B2686B77-5C82-43E5-A593-01DAA5123EF1}"/>
              </a:ext>
            </a:extLst>
          </p:cNvPr>
          <p:cNvPicPr>
            <a:picLocks noChangeAspect="1"/>
          </p:cNvPicPr>
          <p:nvPr/>
        </p:nvPicPr>
        <p:blipFill>
          <a:blip r:embed="rId27"/>
          <a:stretch>
            <a:fillRect/>
          </a:stretch>
        </p:blipFill>
        <p:spPr>
          <a:xfrm>
            <a:off x="2969930" y="2916273"/>
            <a:ext cx="698062" cy="826530"/>
          </a:xfrm>
          <a:prstGeom prst="rect">
            <a:avLst/>
          </a:prstGeom>
        </p:spPr>
      </p:pic>
      <p:sp>
        <p:nvSpPr>
          <p:cNvPr id="94" name="TextBox 93">
            <a:extLst>
              <a:ext uri="{FF2B5EF4-FFF2-40B4-BE49-F238E27FC236}">
                <a16:creationId xmlns:a16="http://schemas.microsoft.com/office/drawing/2014/main" id="{6DB29136-4ACD-40E3-9CFC-5E0FB3AC803E}"/>
              </a:ext>
            </a:extLst>
          </p:cNvPr>
          <p:cNvSpPr txBox="1"/>
          <p:nvPr/>
        </p:nvSpPr>
        <p:spPr>
          <a:xfrm>
            <a:off x="2882617" y="3752864"/>
            <a:ext cx="935048" cy="236604"/>
          </a:xfrm>
          <a:prstGeom prst="rect">
            <a:avLst/>
          </a:prstGeom>
          <a:noFill/>
        </p:spPr>
        <p:txBody>
          <a:bodyPr wrap="square" lIns="51435" tIns="25718" rIns="51435" bIns="25718" rtlCol="0">
            <a:spAutoFit/>
          </a:bodyPr>
          <a:lstStyle/>
          <a:p>
            <a:pPr algn="ctr" defTabSz="514350">
              <a:defRPr/>
            </a:pPr>
            <a:r>
              <a:rPr lang="en-US" sz="600" b="1" dirty="0">
                <a:solidFill>
                  <a:srgbClr val="622E7B">
                    <a:lumMod val="75000"/>
                  </a:srgbClr>
                </a:solidFill>
                <a:latin typeface="Arial" panose="020B0604020202020204" pitchFamily="34" charset="0"/>
                <a:cs typeface="Arial" panose="020B0604020202020204" pitchFamily="34" charset="0"/>
              </a:rPr>
              <a:t>Lorenzo Pence</a:t>
            </a:r>
          </a:p>
          <a:p>
            <a:pPr algn="ctr" defTabSz="514350">
              <a:defRPr/>
            </a:pPr>
            <a:r>
              <a:rPr lang="en-US" sz="600" dirty="0">
                <a:solidFill>
                  <a:srgbClr val="622E7B">
                    <a:lumMod val="75000"/>
                  </a:srgbClr>
                </a:solidFill>
                <a:latin typeface="Arial" panose="020B0604020202020204" pitchFamily="34" charset="0"/>
                <a:cs typeface="Arial" panose="020B0604020202020204" pitchFamily="34" charset="0"/>
              </a:rPr>
              <a:t>DO</a:t>
            </a:r>
          </a:p>
        </p:txBody>
      </p:sp>
      <p:sp>
        <p:nvSpPr>
          <p:cNvPr id="96" name="TextBox 95">
            <a:extLst>
              <a:ext uri="{FF2B5EF4-FFF2-40B4-BE49-F238E27FC236}">
                <a16:creationId xmlns:a16="http://schemas.microsoft.com/office/drawing/2014/main" id="{139C8001-7BC8-4B7B-9E2B-00DD0CB16638}"/>
              </a:ext>
            </a:extLst>
          </p:cNvPr>
          <p:cNvSpPr txBox="1"/>
          <p:nvPr/>
        </p:nvSpPr>
        <p:spPr>
          <a:xfrm>
            <a:off x="3470795" y="3748021"/>
            <a:ext cx="935048" cy="236604"/>
          </a:xfrm>
          <a:prstGeom prst="rect">
            <a:avLst/>
          </a:prstGeom>
          <a:noFill/>
        </p:spPr>
        <p:txBody>
          <a:bodyPr wrap="square" lIns="51435" tIns="25718" rIns="51435" bIns="25718" rtlCol="0">
            <a:spAutoFit/>
          </a:bodyPr>
          <a:lstStyle/>
          <a:p>
            <a:pPr algn="ctr" defTabSz="514350">
              <a:defRPr/>
            </a:pPr>
            <a:r>
              <a:rPr lang="en-US" sz="600" b="1" dirty="0">
                <a:solidFill>
                  <a:srgbClr val="622E7B">
                    <a:lumMod val="75000"/>
                  </a:srgbClr>
                </a:solidFill>
                <a:latin typeface="Arial" panose="020B0604020202020204" pitchFamily="34" charset="0"/>
                <a:cs typeface="Arial" panose="020B0604020202020204" pitchFamily="34" charset="0"/>
              </a:rPr>
              <a:t>Maurice </a:t>
            </a:r>
            <a:r>
              <a:rPr lang="en-US" sz="600" b="1" dirty="0" err="1">
                <a:solidFill>
                  <a:srgbClr val="622E7B">
                    <a:lumMod val="75000"/>
                  </a:srgbClr>
                </a:solidFill>
                <a:latin typeface="Arial" panose="020B0604020202020204" pitchFamily="34" charset="0"/>
                <a:cs typeface="Arial" panose="020B0604020202020204" pitchFamily="34" charset="0"/>
              </a:rPr>
              <a:t>Sholas</a:t>
            </a:r>
            <a:endParaRPr lang="en-US" sz="600" b="1" dirty="0">
              <a:solidFill>
                <a:srgbClr val="622E7B">
                  <a:lumMod val="75000"/>
                </a:srgbClr>
              </a:solidFill>
              <a:latin typeface="Arial" panose="020B0604020202020204" pitchFamily="34" charset="0"/>
              <a:cs typeface="Arial" panose="020B0604020202020204" pitchFamily="34" charset="0"/>
            </a:endParaRPr>
          </a:p>
          <a:p>
            <a:pPr algn="ctr" defTabSz="514350">
              <a:defRPr/>
            </a:pPr>
            <a:r>
              <a:rPr lang="en-US" sz="600" dirty="0">
                <a:solidFill>
                  <a:srgbClr val="622E7B">
                    <a:lumMod val="75000"/>
                  </a:srgbClr>
                </a:solidFill>
                <a:latin typeface="Arial" panose="020B0604020202020204" pitchFamily="34" charset="0"/>
                <a:cs typeface="Arial" panose="020B0604020202020204" pitchFamily="34" charset="0"/>
              </a:rPr>
              <a:t>MD, PhD</a:t>
            </a:r>
          </a:p>
        </p:txBody>
      </p:sp>
      <p:pic>
        <p:nvPicPr>
          <p:cNvPr id="82" name="Picture 81">
            <a:extLst>
              <a:ext uri="{FF2B5EF4-FFF2-40B4-BE49-F238E27FC236}">
                <a16:creationId xmlns:a16="http://schemas.microsoft.com/office/drawing/2014/main" id="{0CA5B136-3644-45CF-B197-6CF0426C02A9}"/>
              </a:ext>
            </a:extLst>
          </p:cNvPr>
          <p:cNvPicPr>
            <a:picLocks noChangeAspect="1"/>
          </p:cNvPicPr>
          <p:nvPr/>
        </p:nvPicPr>
        <p:blipFill>
          <a:blip r:embed="rId28"/>
          <a:stretch>
            <a:fillRect/>
          </a:stretch>
        </p:blipFill>
        <p:spPr>
          <a:xfrm>
            <a:off x="3566599" y="2934475"/>
            <a:ext cx="638905" cy="778484"/>
          </a:xfrm>
          <a:prstGeom prst="rect">
            <a:avLst/>
          </a:prstGeom>
        </p:spPr>
      </p:pic>
      <p:sp>
        <p:nvSpPr>
          <p:cNvPr id="99" name="TextBox 98">
            <a:extLst>
              <a:ext uri="{FF2B5EF4-FFF2-40B4-BE49-F238E27FC236}">
                <a16:creationId xmlns:a16="http://schemas.microsoft.com/office/drawing/2014/main" id="{910E27D2-2B48-44DB-BFCA-1098592E60E3}"/>
              </a:ext>
            </a:extLst>
          </p:cNvPr>
          <p:cNvSpPr txBox="1"/>
          <p:nvPr/>
        </p:nvSpPr>
        <p:spPr>
          <a:xfrm>
            <a:off x="4037393" y="3752863"/>
            <a:ext cx="935048" cy="236604"/>
          </a:xfrm>
          <a:prstGeom prst="rect">
            <a:avLst/>
          </a:prstGeom>
          <a:noFill/>
        </p:spPr>
        <p:txBody>
          <a:bodyPr wrap="square" lIns="51435" tIns="25718" rIns="51435" bIns="25718" rtlCol="0">
            <a:spAutoFit/>
          </a:bodyPr>
          <a:lstStyle/>
          <a:p>
            <a:pPr algn="ctr" defTabSz="514350">
              <a:defRPr/>
            </a:pPr>
            <a:r>
              <a:rPr lang="en-US" sz="600" b="1" dirty="0" err="1">
                <a:solidFill>
                  <a:srgbClr val="622E7B">
                    <a:lumMod val="75000"/>
                  </a:srgbClr>
                </a:solidFill>
                <a:latin typeface="Arial" panose="020B0604020202020204" pitchFamily="34" charset="0"/>
                <a:cs typeface="Arial" panose="020B0604020202020204" pitchFamily="34" charset="0"/>
              </a:rPr>
              <a:t>Camara</a:t>
            </a:r>
            <a:r>
              <a:rPr lang="en-US" sz="600" b="1" dirty="0">
                <a:solidFill>
                  <a:srgbClr val="622E7B">
                    <a:lumMod val="75000"/>
                  </a:srgbClr>
                </a:solidFill>
                <a:latin typeface="Arial" panose="020B0604020202020204" pitchFamily="34" charset="0"/>
                <a:cs typeface="Arial" panose="020B0604020202020204" pitchFamily="34" charset="0"/>
              </a:rPr>
              <a:t> Jones,</a:t>
            </a:r>
          </a:p>
          <a:p>
            <a:pPr algn="ctr" defTabSz="514350">
              <a:defRPr/>
            </a:pPr>
            <a:r>
              <a:rPr lang="en-US" sz="600" dirty="0">
                <a:solidFill>
                  <a:srgbClr val="622E7B">
                    <a:lumMod val="75000"/>
                  </a:srgbClr>
                </a:solidFill>
                <a:latin typeface="Arial" panose="020B0604020202020204" pitchFamily="34" charset="0"/>
                <a:cs typeface="Arial" panose="020B0604020202020204" pitchFamily="34" charset="0"/>
              </a:rPr>
              <a:t>MD, PhD</a:t>
            </a:r>
          </a:p>
        </p:txBody>
      </p:sp>
      <p:pic>
        <p:nvPicPr>
          <p:cNvPr id="60" name="Picture 2">
            <a:extLst>
              <a:ext uri="{FF2B5EF4-FFF2-40B4-BE49-F238E27FC236}">
                <a16:creationId xmlns:a16="http://schemas.microsoft.com/office/drawing/2014/main" id="{26AC03E2-5913-4B6B-A482-7CCC8DF45272}"/>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054155" y="2879464"/>
            <a:ext cx="741655" cy="92740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a:extLst>
              <a:ext uri="{FF2B5EF4-FFF2-40B4-BE49-F238E27FC236}">
                <a16:creationId xmlns:a16="http://schemas.microsoft.com/office/drawing/2014/main" id="{34FD40EB-7C3E-45CE-978E-8A9DD55F945A}"/>
              </a:ext>
            </a:extLst>
          </p:cNvPr>
          <p:cNvPicPr>
            <a:picLocks noChangeAspect="1"/>
          </p:cNvPicPr>
          <p:nvPr/>
        </p:nvPicPr>
        <p:blipFill>
          <a:blip r:embed="rId30"/>
          <a:stretch>
            <a:fillRect/>
          </a:stretch>
        </p:blipFill>
        <p:spPr>
          <a:xfrm>
            <a:off x="4707492" y="2916273"/>
            <a:ext cx="610891" cy="850026"/>
          </a:xfrm>
          <a:prstGeom prst="rect">
            <a:avLst/>
          </a:prstGeom>
        </p:spPr>
      </p:pic>
      <p:sp>
        <p:nvSpPr>
          <p:cNvPr id="63" name="TextBox 62">
            <a:extLst>
              <a:ext uri="{FF2B5EF4-FFF2-40B4-BE49-F238E27FC236}">
                <a16:creationId xmlns:a16="http://schemas.microsoft.com/office/drawing/2014/main" id="{3AB917F4-C154-4806-9A9B-690BF9E8DB18}"/>
              </a:ext>
            </a:extLst>
          </p:cNvPr>
          <p:cNvSpPr txBox="1"/>
          <p:nvPr/>
        </p:nvSpPr>
        <p:spPr>
          <a:xfrm>
            <a:off x="4570470" y="3800720"/>
            <a:ext cx="962794" cy="236604"/>
          </a:xfrm>
          <a:prstGeom prst="rect">
            <a:avLst/>
          </a:prstGeom>
          <a:noFill/>
        </p:spPr>
        <p:txBody>
          <a:bodyPr wrap="square" lIns="51435" tIns="25718" rIns="51435" bIns="25718" rtlCol="0">
            <a:spAutoFit/>
          </a:bodyPr>
          <a:lstStyle/>
          <a:p>
            <a:pPr algn="ctr" defTabSz="514350">
              <a:defRPr/>
            </a:pPr>
            <a:r>
              <a:rPr lang="en-US" sz="600" b="1" dirty="0">
                <a:solidFill>
                  <a:srgbClr val="622E7B">
                    <a:lumMod val="75000"/>
                  </a:srgbClr>
                </a:solidFill>
                <a:latin typeface="Arial" panose="020B0604020202020204" pitchFamily="34" charset="0"/>
                <a:cs typeface="Arial" panose="020B0604020202020204" pitchFamily="34" charset="0"/>
              </a:rPr>
              <a:t>Deena </a:t>
            </a:r>
            <a:r>
              <a:rPr lang="en-US" sz="600" b="1" dirty="0" err="1">
                <a:solidFill>
                  <a:srgbClr val="622E7B">
                    <a:lumMod val="75000"/>
                  </a:srgbClr>
                </a:solidFill>
                <a:latin typeface="Arial" panose="020B0604020202020204" pitchFamily="34" charset="0"/>
                <a:cs typeface="Arial" panose="020B0604020202020204" pitchFamily="34" charset="0"/>
              </a:rPr>
              <a:t>Kishawi</a:t>
            </a:r>
            <a:endParaRPr lang="en-US" sz="600" b="1" dirty="0">
              <a:solidFill>
                <a:srgbClr val="622E7B">
                  <a:lumMod val="75000"/>
                </a:srgbClr>
              </a:solidFill>
              <a:latin typeface="Arial" panose="020B0604020202020204" pitchFamily="34" charset="0"/>
              <a:cs typeface="Arial" panose="020B0604020202020204" pitchFamily="34" charset="0"/>
            </a:endParaRPr>
          </a:p>
          <a:p>
            <a:pPr algn="ctr" defTabSz="514350">
              <a:defRPr/>
            </a:pPr>
            <a:r>
              <a:rPr lang="en-US" sz="600" dirty="0">
                <a:solidFill>
                  <a:srgbClr val="622E7B">
                    <a:lumMod val="75000"/>
                  </a:srgbClr>
                </a:solidFill>
                <a:latin typeface="Arial" panose="020B0604020202020204" pitchFamily="34" charset="0"/>
                <a:cs typeface="Arial" panose="020B0604020202020204" pitchFamily="34" charset="0"/>
              </a:rPr>
              <a:t>MD</a:t>
            </a:r>
          </a:p>
        </p:txBody>
      </p:sp>
      <p:sp>
        <p:nvSpPr>
          <p:cNvPr id="64" name="TextBox 63">
            <a:extLst>
              <a:ext uri="{FF2B5EF4-FFF2-40B4-BE49-F238E27FC236}">
                <a16:creationId xmlns:a16="http://schemas.microsoft.com/office/drawing/2014/main" id="{3FE1ED85-AA9B-4F7B-B919-9165FF42C056}"/>
              </a:ext>
            </a:extLst>
          </p:cNvPr>
          <p:cNvSpPr txBox="1"/>
          <p:nvPr/>
        </p:nvSpPr>
        <p:spPr>
          <a:xfrm>
            <a:off x="5088468" y="3799237"/>
            <a:ext cx="1217968" cy="236604"/>
          </a:xfrm>
          <a:prstGeom prst="rect">
            <a:avLst/>
          </a:prstGeom>
          <a:noFill/>
        </p:spPr>
        <p:txBody>
          <a:bodyPr wrap="square" lIns="51435" tIns="25718" rIns="51435" bIns="25718" rtlCol="0">
            <a:spAutoFit/>
          </a:bodyPr>
          <a:lstStyle/>
          <a:p>
            <a:pPr algn="ctr" defTabSz="514350">
              <a:defRPr/>
            </a:pPr>
            <a:r>
              <a:rPr lang="en-US" sz="600" b="1" dirty="0">
                <a:solidFill>
                  <a:srgbClr val="622E7B">
                    <a:lumMod val="75000"/>
                  </a:srgbClr>
                </a:solidFill>
                <a:latin typeface="Arial" panose="020B0604020202020204" pitchFamily="34" charset="0"/>
                <a:cs typeface="Arial" panose="020B0604020202020204" pitchFamily="34" charset="0"/>
              </a:rPr>
              <a:t>Nolan </a:t>
            </a:r>
            <a:r>
              <a:rPr lang="en-US" sz="600" b="1" dirty="0" err="1">
                <a:solidFill>
                  <a:srgbClr val="622E7B">
                    <a:lumMod val="75000"/>
                  </a:srgbClr>
                </a:solidFill>
                <a:latin typeface="Arial" panose="020B0604020202020204" pitchFamily="34" charset="0"/>
                <a:cs typeface="Arial" panose="020B0604020202020204" pitchFamily="34" charset="0"/>
              </a:rPr>
              <a:t>Kagetsu</a:t>
            </a:r>
            <a:endParaRPr lang="en-US" sz="600" b="1" dirty="0">
              <a:solidFill>
                <a:srgbClr val="622E7B">
                  <a:lumMod val="75000"/>
                </a:srgbClr>
              </a:solidFill>
              <a:latin typeface="Arial" panose="020B0604020202020204" pitchFamily="34" charset="0"/>
              <a:cs typeface="Arial" panose="020B0604020202020204" pitchFamily="34" charset="0"/>
            </a:endParaRPr>
          </a:p>
          <a:p>
            <a:pPr algn="ctr" defTabSz="514350">
              <a:defRPr/>
            </a:pPr>
            <a:r>
              <a:rPr lang="en-US" sz="600" dirty="0">
                <a:solidFill>
                  <a:srgbClr val="622E7B">
                    <a:lumMod val="75000"/>
                  </a:srgbClr>
                </a:solidFill>
                <a:latin typeface="Arial" panose="020B0604020202020204" pitchFamily="34" charset="0"/>
                <a:cs typeface="Arial" panose="020B0604020202020204" pitchFamily="34" charset="0"/>
              </a:rPr>
              <a:t>MD</a:t>
            </a:r>
          </a:p>
        </p:txBody>
      </p:sp>
      <p:sp>
        <p:nvSpPr>
          <p:cNvPr id="65" name="TextBox 64">
            <a:extLst>
              <a:ext uri="{FF2B5EF4-FFF2-40B4-BE49-F238E27FC236}">
                <a16:creationId xmlns:a16="http://schemas.microsoft.com/office/drawing/2014/main" id="{25524F33-3955-4536-8007-E57874F11306}"/>
              </a:ext>
            </a:extLst>
          </p:cNvPr>
          <p:cNvSpPr txBox="1"/>
          <p:nvPr/>
        </p:nvSpPr>
        <p:spPr>
          <a:xfrm>
            <a:off x="5710770" y="3792756"/>
            <a:ext cx="1217968" cy="236604"/>
          </a:xfrm>
          <a:prstGeom prst="rect">
            <a:avLst/>
          </a:prstGeom>
          <a:noFill/>
        </p:spPr>
        <p:txBody>
          <a:bodyPr wrap="square" lIns="51435" tIns="25718" rIns="51435" bIns="25718" rtlCol="0">
            <a:spAutoFit/>
          </a:bodyPr>
          <a:lstStyle/>
          <a:p>
            <a:pPr algn="ctr" defTabSz="514350">
              <a:defRPr/>
            </a:pPr>
            <a:r>
              <a:rPr lang="en-US" sz="600" b="1" dirty="0" err="1">
                <a:solidFill>
                  <a:srgbClr val="622E7B">
                    <a:lumMod val="75000"/>
                  </a:srgbClr>
                </a:solidFill>
                <a:latin typeface="Arial" panose="020B0604020202020204" pitchFamily="34" charset="0"/>
                <a:cs typeface="Arial" panose="020B0604020202020204" pitchFamily="34" charset="0"/>
              </a:rPr>
              <a:t>Oluwaferanmi</a:t>
            </a:r>
            <a:r>
              <a:rPr lang="en-US" sz="600" b="1" dirty="0">
                <a:solidFill>
                  <a:srgbClr val="622E7B">
                    <a:lumMod val="75000"/>
                  </a:srgbClr>
                </a:solidFill>
                <a:latin typeface="Arial" panose="020B0604020202020204" pitchFamily="34" charset="0"/>
                <a:cs typeface="Arial" panose="020B0604020202020204" pitchFamily="34" charset="0"/>
              </a:rPr>
              <a:t> </a:t>
            </a:r>
            <a:r>
              <a:rPr lang="en-US" sz="600" b="1" dirty="0" err="1">
                <a:solidFill>
                  <a:srgbClr val="622E7B">
                    <a:lumMod val="75000"/>
                  </a:srgbClr>
                </a:solidFill>
                <a:latin typeface="Arial" panose="020B0604020202020204" pitchFamily="34" charset="0"/>
                <a:cs typeface="Arial" panose="020B0604020202020204" pitchFamily="34" charset="0"/>
              </a:rPr>
              <a:t>Okanlami</a:t>
            </a:r>
            <a:endParaRPr lang="en-US" sz="600" b="1" dirty="0">
              <a:solidFill>
                <a:srgbClr val="622E7B">
                  <a:lumMod val="75000"/>
                </a:srgbClr>
              </a:solidFill>
              <a:latin typeface="Arial" panose="020B0604020202020204" pitchFamily="34" charset="0"/>
              <a:cs typeface="Arial" panose="020B0604020202020204" pitchFamily="34" charset="0"/>
            </a:endParaRPr>
          </a:p>
          <a:p>
            <a:pPr algn="ctr" defTabSz="514350">
              <a:defRPr/>
            </a:pPr>
            <a:r>
              <a:rPr lang="en-US" sz="600" dirty="0">
                <a:solidFill>
                  <a:srgbClr val="622E7B">
                    <a:lumMod val="75000"/>
                  </a:srgbClr>
                </a:solidFill>
                <a:latin typeface="Arial" panose="020B0604020202020204" pitchFamily="34" charset="0"/>
                <a:cs typeface="Arial" panose="020B0604020202020204" pitchFamily="34" charset="0"/>
              </a:rPr>
              <a:t>MD, MS</a:t>
            </a:r>
          </a:p>
        </p:txBody>
      </p:sp>
      <p:pic>
        <p:nvPicPr>
          <p:cNvPr id="66" name="Picture 65">
            <a:extLst>
              <a:ext uri="{FF2B5EF4-FFF2-40B4-BE49-F238E27FC236}">
                <a16:creationId xmlns:a16="http://schemas.microsoft.com/office/drawing/2014/main" id="{39D6B472-957E-4303-B90B-EAC1D03B3BBF}"/>
              </a:ext>
            </a:extLst>
          </p:cNvPr>
          <p:cNvPicPr>
            <a:picLocks noChangeAspect="1"/>
          </p:cNvPicPr>
          <p:nvPr/>
        </p:nvPicPr>
        <p:blipFill>
          <a:blip r:embed="rId31"/>
          <a:stretch>
            <a:fillRect/>
          </a:stretch>
        </p:blipFill>
        <p:spPr>
          <a:xfrm>
            <a:off x="5275196" y="2815329"/>
            <a:ext cx="727494" cy="1002388"/>
          </a:xfrm>
          <a:prstGeom prst="rect">
            <a:avLst/>
          </a:prstGeom>
        </p:spPr>
      </p:pic>
      <p:pic>
        <p:nvPicPr>
          <p:cNvPr id="67" name="Picture 66">
            <a:extLst>
              <a:ext uri="{FF2B5EF4-FFF2-40B4-BE49-F238E27FC236}">
                <a16:creationId xmlns:a16="http://schemas.microsoft.com/office/drawing/2014/main" id="{13E7AA15-0EB7-432D-BCE3-2367A72E845F}"/>
              </a:ext>
            </a:extLst>
          </p:cNvPr>
          <p:cNvPicPr>
            <a:picLocks noChangeAspect="1"/>
          </p:cNvPicPr>
          <p:nvPr/>
        </p:nvPicPr>
        <p:blipFill>
          <a:blip r:embed="rId32"/>
          <a:stretch>
            <a:fillRect/>
          </a:stretch>
        </p:blipFill>
        <p:spPr>
          <a:xfrm>
            <a:off x="5903590" y="2880451"/>
            <a:ext cx="727494" cy="932502"/>
          </a:xfrm>
          <a:prstGeom prst="rect">
            <a:avLst/>
          </a:prstGeom>
        </p:spPr>
      </p:pic>
      <p:sp>
        <p:nvSpPr>
          <p:cNvPr id="68" name="TextBox 67">
            <a:extLst>
              <a:ext uri="{FF2B5EF4-FFF2-40B4-BE49-F238E27FC236}">
                <a16:creationId xmlns:a16="http://schemas.microsoft.com/office/drawing/2014/main" id="{9142371F-447D-4A68-AB60-80E944517B5A}"/>
              </a:ext>
            </a:extLst>
          </p:cNvPr>
          <p:cNvSpPr txBox="1"/>
          <p:nvPr/>
        </p:nvSpPr>
        <p:spPr>
          <a:xfrm>
            <a:off x="6503239" y="3806867"/>
            <a:ext cx="963527" cy="236604"/>
          </a:xfrm>
          <a:prstGeom prst="rect">
            <a:avLst/>
          </a:prstGeom>
          <a:noFill/>
        </p:spPr>
        <p:txBody>
          <a:bodyPr wrap="square" lIns="51435" tIns="25718" rIns="51435" bIns="25718" rtlCol="0">
            <a:spAutoFit/>
          </a:bodyPr>
          <a:lstStyle/>
          <a:p>
            <a:pPr algn="ctr" defTabSz="514350">
              <a:defRPr/>
            </a:pPr>
            <a:r>
              <a:rPr lang="en-US" sz="600" b="1" dirty="0">
                <a:solidFill>
                  <a:srgbClr val="622E7B">
                    <a:lumMod val="75000"/>
                  </a:srgbClr>
                </a:solidFill>
                <a:latin typeface="Arial" panose="020B0604020202020204" pitchFamily="34" charset="0"/>
                <a:cs typeface="Arial" panose="020B0604020202020204" pitchFamily="34" charset="0"/>
              </a:rPr>
              <a:t>David McIntosh</a:t>
            </a:r>
          </a:p>
          <a:p>
            <a:pPr algn="ctr" defTabSz="514350">
              <a:defRPr/>
            </a:pPr>
            <a:r>
              <a:rPr lang="en-US" sz="600" dirty="0">
                <a:solidFill>
                  <a:srgbClr val="622E7B">
                    <a:lumMod val="75000"/>
                  </a:srgbClr>
                </a:solidFill>
                <a:latin typeface="Arial" panose="020B0604020202020204" pitchFamily="34" charset="0"/>
                <a:cs typeface="Arial" panose="020B0604020202020204" pitchFamily="34" charset="0"/>
              </a:rPr>
              <a:t>PhD, MA</a:t>
            </a:r>
          </a:p>
        </p:txBody>
      </p:sp>
      <p:pic>
        <p:nvPicPr>
          <p:cNvPr id="69" name="Picture 4">
            <a:extLst>
              <a:ext uri="{FF2B5EF4-FFF2-40B4-BE49-F238E27FC236}">
                <a16:creationId xmlns:a16="http://schemas.microsoft.com/office/drawing/2014/main" id="{01010C9B-E18F-49A3-A18C-629E3E5B917C}"/>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543795" y="2880452"/>
            <a:ext cx="746933" cy="876557"/>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9">
            <a:extLst>
              <a:ext uri="{FF2B5EF4-FFF2-40B4-BE49-F238E27FC236}">
                <a16:creationId xmlns:a16="http://schemas.microsoft.com/office/drawing/2014/main" id="{84680162-5D93-43A3-9AC1-3EFF9397EE8B}"/>
              </a:ext>
            </a:extLst>
          </p:cNvPr>
          <p:cNvPicPr>
            <a:picLocks noChangeAspect="1"/>
          </p:cNvPicPr>
          <p:nvPr/>
        </p:nvPicPr>
        <p:blipFill>
          <a:blip r:embed="rId34"/>
          <a:stretch>
            <a:fillRect/>
          </a:stretch>
        </p:blipFill>
        <p:spPr>
          <a:xfrm>
            <a:off x="7154916" y="2878735"/>
            <a:ext cx="770006" cy="914021"/>
          </a:xfrm>
          <a:prstGeom prst="rect">
            <a:avLst/>
          </a:prstGeom>
        </p:spPr>
      </p:pic>
      <p:sp>
        <p:nvSpPr>
          <p:cNvPr id="71" name="TextBox 70">
            <a:extLst>
              <a:ext uri="{FF2B5EF4-FFF2-40B4-BE49-F238E27FC236}">
                <a16:creationId xmlns:a16="http://schemas.microsoft.com/office/drawing/2014/main" id="{EB88DE17-8789-463D-8D11-D06A6F7206E2}"/>
              </a:ext>
            </a:extLst>
          </p:cNvPr>
          <p:cNvSpPr txBox="1"/>
          <p:nvPr/>
        </p:nvSpPr>
        <p:spPr>
          <a:xfrm>
            <a:off x="7131841" y="3806866"/>
            <a:ext cx="619051" cy="236604"/>
          </a:xfrm>
          <a:prstGeom prst="rect">
            <a:avLst/>
          </a:prstGeom>
          <a:noFill/>
        </p:spPr>
        <p:txBody>
          <a:bodyPr wrap="square" lIns="51435" tIns="25718" rIns="51435" bIns="25718" rtlCol="0">
            <a:spAutoFit/>
          </a:bodyPr>
          <a:lstStyle/>
          <a:p>
            <a:pPr algn="ctr" defTabSz="514350">
              <a:defRPr/>
            </a:pPr>
            <a:r>
              <a:rPr lang="en-US" sz="600" b="1" dirty="0">
                <a:solidFill>
                  <a:srgbClr val="622E7B">
                    <a:lumMod val="75000"/>
                  </a:srgbClr>
                </a:solidFill>
                <a:latin typeface="Arial" panose="020B0604020202020204" pitchFamily="34" charset="0"/>
                <a:cs typeface="Arial" panose="020B0604020202020204" pitchFamily="34" charset="0"/>
              </a:rPr>
              <a:t>Holly </a:t>
            </a:r>
            <a:r>
              <a:rPr lang="en-US" sz="600" b="1" dirty="0" err="1">
                <a:solidFill>
                  <a:srgbClr val="622E7B">
                    <a:lumMod val="75000"/>
                  </a:srgbClr>
                </a:solidFill>
                <a:latin typeface="Arial" panose="020B0604020202020204" pitchFamily="34" charset="0"/>
                <a:cs typeface="Arial" panose="020B0604020202020204" pitchFamily="34" charset="0"/>
              </a:rPr>
              <a:t>Pilson</a:t>
            </a:r>
            <a:endParaRPr lang="en-US" sz="600" b="1" dirty="0">
              <a:solidFill>
                <a:srgbClr val="622E7B">
                  <a:lumMod val="75000"/>
                </a:srgbClr>
              </a:solidFill>
              <a:latin typeface="Arial" panose="020B0604020202020204" pitchFamily="34" charset="0"/>
              <a:cs typeface="Arial" panose="020B0604020202020204" pitchFamily="34" charset="0"/>
            </a:endParaRPr>
          </a:p>
          <a:p>
            <a:pPr algn="ctr" defTabSz="514350">
              <a:defRPr/>
            </a:pPr>
            <a:r>
              <a:rPr lang="en-US" sz="600" dirty="0">
                <a:solidFill>
                  <a:srgbClr val="622E7B">
                    <a:lumMod val="75000"/>
                  </a:srgbClr>
                </a:solidFill>
                <a:latin typeface="Arial" panose="020B0604020202020204" pitchFamily="34" charset="0"/>
                <a:cs typeface="Arial" panose="020B0604020202020204" pitchFamily="34" charset="0"/>
              </a:rPr>
              <a:t>MD</a:t>
            </a:r>
          </a:p>
        </p:txBody>
      </p:sp>
    </p:spTree>
    <p:extLst>
      <p:ext uri="{BB962C8B-B14F-4D97-AF65-F5344CB8AC3E}">
        <p14:creationId xmlns:p14="http://schemas.microsoft.com/office/powerpoint/2010/main" val="429701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4" name="Google Shape;134;p21"/>
          <p:cNvSpPr txBox="1">
            <a:spLocks noGrp="1"/>
          </p:cNvSpPr>
          <p:nvPr>
            <p:ph type="sldNum" idx="12"/>
          </p:nvPr>
        </p:nvSpPr>
        <p:spPr>
          <a:xfrm>
            <a:off x="7446288" y="4673651"/>
            <a:ext cx="411525" cy="393600"/>
          </a:xfrm>
          <a:prstGeom prst="rect">
            <a:avLst/>
          </a:prstGeom>
        </p:spPr>
        <p:txBody>
          <a:bodyPr spcFirstLastPara="1" vert="horz" wrap="square" lIns="0" tIns="0" rIns="0" bIns="0" rtlCol="0" anchor="ctr" anchorCtr="0">
            <a:noAutofit/>
          </a:bodyPr>
          <a:lstStyle/>
          <a:p>
            <a:fld id="{00000000-1234-1234-1234-123412341234}" type="slidenum">
              <a:rPr lang="en"/>
              <a:pPr/>
              <a:t>12</a:t>
            </a:fld>
            <a:endParaRPr/>
          </a:p>
        </p:txBody>
      </p:sp>
      <p:sp>
        <p:nvSpPr>
          <p:cNvPr id="7" name="TextBox 6"/>
          <p:cNvSpPr txBox="1"/>
          <p:nvPr/>
        </p:nvSpPr>
        <p:spPr>
          <a:xfrm>
            <a:off x="3382807" y="4759475"/>
            <a:ext cx="2349857" cy="207749"/>
          </a:xfrm>
          <a:prstGeom prst="rect">
            <a:avLst/>
          </a:prstGeom>
          <a:noFill/>
        </p:spPr>
        <p:txBody>
          <a:bodyPr wrap="square" rtlCol="0">
            <a:spAutoFit/>
          </a:bodyPr>
          <a:lstStyle/>
          <a:p>
            <a:pPr algn="ctr"/>
            <a:r>
              <a:rPr lang="en-US" sz="750" dirty="0">
                <a:solidFill>
                  <a:schemeClr val="bg2">
                    <a:lumMod val="50000"/>
                  </a:schemeClr>
                </a:solidFill>
              </a:rPr>
              <a:t>© 2022 by </a:t>
            </a:r>
            <a:r>
              <a:rPr lang="en-US" sz="750" dirty="0" err="1">
                <a:solidFill>
                  <a:schemeClr val="bg2">
                    <a:lumMod val="50000"/>
                  </a:schemeClr>
                </a:solidFill>
              </a:rPr>
              <a:t>TitaniumSun</a:t>
            </a:r>
            <a:r>
              <a:rPr lang="en-US" sz="750" dirty="0">
                <a:solidFill>
                  <a:schemeClr val="bg2">
                    <a:lumMod val="50000"/>
                  </a:schemeClr>
                </a:solidFill>
              </a:rPr>
              <a:t>™</a:t>
            </a:r>
          </a:p>
        </p:txBody>
      </p:sp>
      <p:pic>
        <p:nvPicPr>
          <p:cNvPr id="15" name="Picture 14" descr="IMG_4245.GIF"/>
          <p:cNvPicPr>
            <a:picLocks noChangeAspect="1"/>
          </p:cNvPicPr>
          <p:nvPr/>
        </p:nvPicPr>
        <p:blipFill>
          <a:blip r:embed="rId3"/>
          <a:stretch>
            <a:fillRect/>
          </a:stretch>
        </p:blipFill>
        <p:spPr>
          <a:xfrm>
            <a:off x="689110" y="-9252"/>
            <a:ext cx="7798904" cy="5143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1417626" y="681790"/>
            <a:ext cx="6028662" cy="1333975"/>
          </a:xfrm>
          <a:prstGeom prst="rect">
            <a:avLst/>
          </a:prstGeom>
        </p:spPr>
        <p:txBody>
          <a:bodyPr spcFirstLastPara="1" vert="horz" wrap="square" lIns="0" tIns="0" rIns="0" bIns="0" rtlCol="0" anchor="b" anchorCtr="0">
            <a:noAutofit/>
          </a:bodyPr>
          <a:lstStyle/>
          <a:p>
            <a:r>
              <a:rPr lang="en-US" dirty="0">
                <a:latin typeface="Constantia"/>
                <a:cs typeface="Constantia"/>
              </a:rPr>
              <a:t>EQUITY</a:t>
            </a:r>
            <a:r>
              <a:rPr lang="en-US" i="1" dirty="0">
                <a:latin typeface="Constantia"/>
                <a:cs typeface="Constantia"/>
              </a:rPr>
              <a:t> defined </a:t>
            </a:r>
            <a:br>
              <a:rPr lang="en-US" i="1" dirty="0">
                <a:latin typeface="Constantia"/>
                <a:cs typeface="Constantia"/>
              </a:rPr>
            </a:br>
            <a:br>
              <a:rPr lang="en-US" sz="2100" dirty="0"/>
            </a:br>
            <a:r>
              <a:rPr lang="en-US" sz="1350" dirty="0">
                <a:latin typeface="Arial"/>
                <a:cs typeface="Arial"/>
              </a:rPr>
              <a:t>Assurance of the conditions for an optimal educational and practice environment (workplace) for all learners, faculty and staff (workforce) requires:​</a:t>
            </a:r>
            <a:endParaRPr sz="1350" dirty="0"/>
          </a:p>
        </p:txBody>
      </p:sp>
      <p:sp>
        <p:nvSpPr>
          <p:cNvPr id="134" name="Google Shape;134;p21"/>
          <p:cNvSpPr txBox="1">
            <a:spLocks noGrp="1"/>
          </p:cNvSpPr>
          <p:nvPr>
            <p:ph type="sldNum" idx="12"/>
          </p:nvPr>
        </p:nvSpPr>
        <p:spPr>
          <a:xfrm>
            <a:off x="7446288" y="4673651"/>
            <a:ext cx="411525" cy="393600"/>
          </a:xfrm>
          <a:prstGeom prst="rect">
            <a:avLst/>
          </a:prstGeom>
        </p:spPr>
        <p:txBody>
          <a:bodyPr spcFirstLastPara="1" vert="horz" wrap="square" lIns="0" tIns="0" rIns="0" bIns="0" rtlCol="0" anchor="ctr" anchorCtr="0">
            <a:noAutofit/>
          </a:bodyPr>
          <a:lstStyle/>
          <a:p>
            <a:fld id="{00000000-1234-1234-1234-123412341234}" type="slidenum">
              <a:rPr lang="en"/>
              <a:pPr/>
              <a:t>13</a:t>
            </a:fld>
            <a:endParaRPr/>
          </a:p>
        </p:txBody>
      </p:sp>
      <p:sp>
        <p:nvSpPr>
          <p:cNvPr id="7" name="TextBox 6"/>
          <p:cNvSpPr txBox="1"/>
          <p:nvPr/>
        </p:nvSpPr>
        <p:spPr>
          <a:xfrm>
            <a:off x="3382807" y="4759475"/>
            <a:ext cx="2349857" cy="207749"/>
          </a:xfrm>
          <a:prstGeom prst="rect">
            <a:avLst/>
          </a:prstGeom>
          <a:noFill/>
        </p:spPr>
        <p:txBody>
          <a:bodyPr wrap="square" rtlCol="0">
            <a:spAutoFit/>
          </a:bodyPr>
          <a:lstStyle/>
          <a:p>
            <a:pPr algn="ctr"/>
            <a:r>
              <a:rPr lang="en-US" sz="750" dirty="0">
                <a:solidFill>
                  <a:schemeClr val="bg2">
                    <a:lumMod val="50000"/>
                  </a:schemeClr>
                </a:solidFill>
              </a:rPr>
              <a:t>© 2022 by </a:t>
            </a:r>
            <a:r>
              <a:rPr lang="en-US" sz="750" dirty="0" err="1">
                <a:solidFill>
                  <a:schemeClr val="bg2">
                    <a:lumMod val="50000"/>
                  </a:schemeClr>
                </a:solidFill>
              </a:rPr>
              <a:t>TitaniumSun</a:t>
            </a:r>
            <a:r>
              <a:rPr lang="en-US" sz="750" dirty="0">
                <a:solidFill>
                  <a:schemeClr val="bg2">
                    <a:lumMod val="50000"/>
                  </a:schemeClr>
                </a:solidFill>
              </a:rPr>
              <a:t>™</a:t>
            </a:r>
          </a:p>
        </p:txBody>
      </p:sp>
      <p:sp>
        <p:nvSpPr>
          <p:cNvPr id="8" name="TextBox 1">
            <a:extLst>
              <a:ext uri="{FF2B5EF4-FFF2-40B4-BE49-F238E27FC236}">
                <a16:creationId xmlns:a16="http://schemas.microsoft.com/office/drawing/2014/main" id="{7EBD0589-7B10-4662-AA29-DC53AB2A8338}"/>
              </a:ext>
            </a:extLst>
          </p:cNvPr>
          <p:cNvSpPr txBox="1"/>
          <p:nvPr/>
        </p:nvSpPr>
        <p:spPr>
          <a:xfrm>
            <a:off x="1672607" y="4611784"/>
            <a:ext cx="5997525" cy="276999"/>
          </a:xfrm>
          <a:prstGeom prst="rect">
            <a:avLst/>
          </a:prstGeom>
          <a:noFill/>
        </p:spPr>
        <p:txBody>
          <a:bodyPr wrap="square" lIns="68580" tIns="34290" rIns="68580" bIns="3429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1350" baseline="30000" dirty="0">
                <a:solidFill>
                  <a:prstClr val="black"/>
                </a:solidFill>
                <a:latin typeface="Arial" panose="020B0604020202020204" pitchFamily="34" charset="0"/>
                <a:ea typeface="+mn-lt"/>
                <a:cs typeface="Arial" panose="020B0604020202020204" pitchFamily="34" charset="0"/>
              </a:rPr>
              <a:t>Ref: Jones CP. Systems of power, axes of inequity: parallels, intersections, braiding the strands. </a:t>
            </a:r>
            <a:r>
              <a:rPr lang="en-US" sz="1350" i="1" baseline="30000" dirty="0">
                <a:solidFill>
                  <a:prstClr val="black"/>
                </a:solidFill>
                <a:latin typeface="Arial" panose="020B0604020202020204" pitchFamily="34" charset="0"/>
                <a:ea typeface="+mn-lt"/>
                <a:cs typeface="Arial" panose="020B0604020202020204" pitchFamily="34" charset="0"/>
              </a:rPr>
              <a:t>Med Care</a:t>
            </a:r>
            <a:r>
              <a:rPr lang="en-US" sz="1350" baseline="30000" dirty="0">
                <a:solidFill>
                  <a:prstClr val="black"/>
                </a:solidFill>
                <a:latin typeface="Arial" panose="020B0604020202020204" pitchFamily="34" charset="0"/>
                <a:ea typeface="+mn-lt"/>
                <a:cs typeface="Arial" panose="020B0604020202020204" pitchFamily="34" charset="0"/>
              </a:rPr>
              <a:t>. 2014</a:t>
            </a:r>
            <a:endParaRPr lang="en-US" sz="1350" dirty="0">
              <a:solidFill>
                <a:prstClr val="black"/>
              </a:solidFill>
              <a:latin typeface="Arial" panose="020B0604020202020204" pitchFamily="34" charset="0"/>
              <a:cs typeface="Arial" panose="020B0604020202020204" pitchFamily="34" charset="0"/>
            </a:endParaRPr>
          </a:p>
        </p:txBody>
      </p:sp>
      <p:sp>
        <p:nvSpPr>
          <p:cNvPr id="9" name="Rounded Rectangle 8"/>
          <p:cNvSpPr/>
          <p:nvPr/>
        </p:nvSpPr>
        <p:spPr>
          <a:xfrm>
            <a:off x="1772866" y="2336602"/>
            <a:ext cx="1727450" cy="2056550"/>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lstStyle/>
          <a:p>
            <a:pPr indent="-342900" fontAlgn="base">
              <a:lnSpc>
                <a:spcPct val="110000"/>
              </a:lnSpc>
            </a:pPr>
            <a:r>
              <a:rPr lang="en-US" sz="1350" dirty="0">
                <a:solidFill>
                  <a:srgbClr val="000000"/>
                </a:solidFill>
                <a:cs typeface="Arial"/>
              </a:rPr>
              <a:t>Valuing all individuals, voices  and populations </a:t>
            </a:r>
            <a:r>
              <a:rPr lang="en-US" sz="1350" dirty="0">
                <a:solidFill>
                  <a:srgbClr val="FF0000"/>
                </a:solidFill>
                <a:cs typeface="Arial"/>
              </a:rPr>
              <a:t>EQUALLY </a:t>
            </a:r>
          </a:p>
          <a:p>
            <a:pPr indent="-342900" fontAlgn="base">
              <a:lnSpc>
                <a:spcPct val="110000"/>
              </a:lnSpc>
              <a:buFont typeface="Arial"/>
              <a:buChar char="•"/>
            </a:pPr>
            <a:endParaRPr lang="en-US" sz="1350" dirty="0">
              <a:solidFill>
                <a:srgbClr val="000000"/>
              </a:solidFill>
              <a:cs typeface="Arial"/>
            </a:endParaRPr>
          </a:p>
          <a:p>
            <a:pPr indent="-342900" fontAlgn="base">
              <a:lnSpc>
                <a:spcPct val="110000"/>
              </a:lnSpc>
              <a:buFont typeface="Arial"/>
              <a:buChar char="•"/>
            </a:pPr>
            <a:endParaRPr lang="en-US" sz="1350" dirty="0">
              <a:solidFill>
                <a:srgbClr val="000000"/>
              </a:solidFill>
              <a:cs typeface="Arial"/>
            </a:endParaRPr>
          </a:p>
          <a:p>
            <a:pPr indent="-342900" fontAlgn="base">
              <a:lnSpc>
                <a:spcPct val="110000"/>
              </a:lnSpc>
            </a:pPr>
            <a:endParaRPr lang="en-US" sz="1350" dirty="0">
              <a:solidFill>
                <a:srgbClr val="000000"/>
              </a:solidFill>
              <a:cs typeface="Arial"/>
            </a:endParaRPr>
          </a:p>
        </p:txBody>
      </p:sp>
      <p:sp>
        <p:nvSpPr>
          <p:cNvPr id="11" name="Rounded Rectangle 10"/>
          <p:cNvSpPr/>
          <p:nvPr/>
        </p:nvSpPr>
        <p:spPr>
          <a:xfrm>
            <a:off x="3753079" y="2336602"/>
            <a:ext cx="1727450" cy="205655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000000"/>
              </a:solidFill>
            </a:endParaRPr>
          </a:p>
        </p:txBody>
      </p:sp>
      <p:sp>
        <p:nvSpPr>
          <p:cNvPr id="12" name="Rounded Rectangle 11"/>
          <p:cNvSpPr/>
          <p:nvPr/>
        </p:nvSpPr>
        <p:spPr>
          <a:xfrm>
            <a:off x="5718838" y="2296498"/>
            <a:ext cx="1727450" cy="205655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000000"/>
              </a:solidFill>
            </a:endParaRPr>
          </a:p>
        </p:txBody>
      </p:sp>
      <p:sp>
        <p:nvSpPr>
          <p:cNvPr id="14" name="Google Shape;133;p21"/>
          <p:cNvSpPr txBox="1">
            <a:spLocks noGrp="1"/>
          </p:cNvSpPr>
          <p:nvPr>
            <p:ph type="body" idx="3"/>
          </p:nvPr>
        </p:nvSpPr>
        <p:spPr>
          <a:xfrm>
            <a:off x="5622823" y="2202923"/>
            <a:ext cx="1736775" cy="1776127"/>
          </a:xfrm>
          <a:prstGeom prst="rect">
            <a:avLst/>
          </a:prstGeom>
        </p:spPr>
        <p:txBody>
          <a:bodyPr spcFirstLastPara="1" vert="horz" wrap="square" lIns="0" tIns="0" rIns="0" bIns="0" rtlCol="0" anchor="t" anchorCtr="0">
            <a:noAutofit/>
          </a:bodyPr>
          <a:lstStyle/>
          <a:p>
            <a:pPr marL="0" indent="0">
              <a:buNone/>
            </a:pPr>
            <a:endParaRPr b="1" dirty="0">
              <a:solidFill>
                <a:srgbClr val="515C60"/>
              </a:solidFill>
            </a:endParaRPr>
          </a:p>
          <a:p>
            <a:pPr indent="-342900" fontAlgn="base">
              <a:lnSpc>
                <a:spcPct val="110000"/>
              </a:lnSpc>
              <a:buChar char="•"/>
            </a:pPr>
            <a:r>
              <a:rPr lang="en-US" dirty="0">
                <a:solidFill>
                  <a:srgbClr val="515C60"/>
                </a:solidFill>
                <a:latin typeface="Arial"/>
                <a:cs typeface="Arial"/>
              </a:rPr>
              <a:t>Providing resources according to need </a:t>
            </a:r>
            <a:r>
              <a:rPr lang="en-US" dirty="0">
                <a:solidFill>
                  <a:srgbClr val="FF0000"/>
                </a:solidFill>
                <a:latin typeface="Arial"/>
                <a:cs typeface="Arial"/>
              </a:rPr>
              <a:t>w/o JUDGMENT</a:t>
            </a:r>
          </a:p>
          <a:p>
            <a:pPr marL="0" indent="0">
              <a:spcBef>
                <a:spcPts val="450"/>
              </a:spcBef>
              <a:spcAft>
                <a:spcPts val="450"/>
              </a:spcAft>
              <a:buNone/>
            </a:pPr>
            <a:endParaRPr dirty="0">
              <a:solidFill>
                <a:srgbClr val="515C60"/>
              </a:solidFill>
            </a:endParaRPr>
          </a:p>
        </p:txBody>
      </p:sp>
      <p:sp>
        <p:nvSpPr>
          <p:cNvPr id="16" name="Google Shape;132;p21"/>
          <p:cNvSpPr txBox="1">
            <a:spLocks noGrp="1"/>
          </p:cNvSpPr>
          <p:nvPr>
            <p:ph type="body" idx="2"/>
          </p:nvPr>
        </p:nvSpPr>
        <p:spPr>
          <a:xfrm>
            <a:off x="3703649" y="2202923"/>
            <a:ext cx="1736775" cy="1776127"/>
          </a:xfrm>
          <a:prstGeom prst="rect">
            <a:avLst/>
          </a:prstGeom>
        </p:spPr>
        <p:txBody>
          <a:bodyPr spcFirstLastPara="1" vert="horz" wrap="square" lIns="0" tIns="0" rIns="0" bIns="0" rtlCol="0" anchor="t" anchorCtr="0">
            <a:noAutofit/>
          </a:bodyPr>
          <a:lstStyle/>
          <a:p>
            <a:pPr indent="-342900" fontAlgn="base">
              <a:lnSpc>
                <a:spcPct val="110000"/>
              </a:lnSpc>
              <a:buFont typeface="Arial"/>
              <a:buChar char="•"/>
            </a:pPr>
            <a:endParaRPr lang="en-US" dirty="0">
              <a:solidFill>
                <a:srgbClr val="515C60"/>
              </a:solidFill>
              <a:latin typeface="Arial"/>
              <a:cs typeface="Arial"/>
            </a:endParaRPr>
          </a:p>
          <a:p>
            <a:pPr indent="-342900" fontAlgn="base">
              <a:lnSpc>
                <a:spcPct val="110000"/>
              </a:lnSpc>
              <a:buFont typeface="Arial"/>
              <a:buChar char="•"/>
            </a:pPr>
            <a:r>
              <a:rPr lang="en-US" dirty="0">
                <a:solidFill>
                  <a:srgbClr val="515C60"/>
                </a:solidFill>
                <a:latin typeface="Arial"/>
                <a:cs typeface="Arial"/>
              </a:rPr>
              <a:t>Recognizing and rectifying </a:t>
            </a:r>
            <a:r>
              <a:rPr lang="en-US" dirty="0">
                <a:solidFill>
                  <a:srgbClr val="FF0000"/>
                </a:solidFill>
                <a:latin typeface="Arial"/>
                <a:cs typeface="Arial"/>
              </a:rPr>
              <a:t>HISTORICAL &amp; CURRENT </a:t>
            </a:r>
            <a:r>
              <a:rPr lang="en-US" dirty="0">
                <a:solidFill>
                  <a:srgbClr val="515C60"/>
                </a:solidFill>
                <a:latin typeface="Arial"/>
                <a:cs typeface="Arial"/>
              </a:rPr>
              <a:t>injustices​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1784475" y="836000"/>
            <a:ext cx="5575050" cy="396300"/>
          </a:xfrm>
          <a:prstGeom prst="rect">
            <a:avLst/>
          </a:prstGeom>
        </p:spPr>
        <p:txBody>
          <a:bodyPr spcFirstLastPara="1" vert="horz" wrap="square" lIns="0" tIns="0" rIns="0" bIns="0" rtlCol="0" anchor="b" anchorCtr="0">
            <a:noAutofit/>
          </a:bodyPr>
          <a:lstStyle/>
          <a:p>
            <a:pPr lvl="0"/>
            <a:r>
              <a:rPr lang="en-US" dirty="0">
                <a:latin typeface="Constantia"/>
                <a:cs typeface="Constantia"/>
              </a:rPr>
              <a:t>INCLUSION</a:t>
            </a:r>
            <a:endParaRPr dirty="0">
              <a:latin typeface="Constantia"/>
              <a:cs typeface="Constantia"/>
            </a:endParaRPr>
          </a:p>
        </p:txBody>
      </p:sp>
      <p:sp>
        <p:nvSpPr>
          <p:cNvPr id="97" name="Google Shape;97;p18"/>
          <p:cNvSpPr txBox="1">
            <a:spLocks noGrp="1"/>
          </p:cNvSpPr>
          <p:nvPr>
            <p:ph type="body" idx="1"/>
          </p:nvPr>
        </p:nvSpPr>
        <p:spPr>
          <a:xfrm>
            <a:off x="1784475" y="1506347"/>
            <a:ext cx="5575050" cy="3033900"/>
          </a:xfrm>
          <a:prstGeom prst="rect">
            <a:avLst/>
          </a:prstGeom>
        </p:spPr>
        <p:txBody>
          <a:bodyPr spcFirstLastPara="1" vert="horz" wrap="square" lIns="0" tIns="0" rIns="0" bIns="0" rtlCol="0" anchor="t" anchorCtr="0">
            <a:noAutofit/>
          </a:bodyPr>
          <a:lstStyle/>
          <a:p>
            <a:r>
              <a:rPr lang="en-US" dirty="0"/>
              <a:t>Result of equity practices for diverse populations benefitting everyone in the workplace</a:t>
            </a:r>
          </a:p>
          <a:p>
            <a:endParaRPr dirty="0"/>
          </a:p>
          <a:p>
            <a:r>
              <a:rPr lang="en-US" dirty="0"/>
              <a:t>Access &amp; belonging</a:t>
            </a:r>
          </a:p>
          <a:p>
            <a:endParaRPr dirty="0"/>
          </a:p>
          <a:p>
            <a:r>
              <a:rPr lang="en-US" dirty="0"/>
              <a:t>Authentic presence, maximum performance</a:t>
            </a:r>
            <a:endParaRPr dirty="0"/>
          </a:p>
        </p:txBody>
      </p:sp>
      <p:sp>
        <p:nvSpPr>
          <p:cNvPr id="98" name="Google Shape;98;p18"/>
          <p:cNvSpPr txBox="1">
            <a:spLocks noGrp="1"/>
          </p:cNvSpPr>
          <p:nvPr>
            <p:ph type="sldNum" idx="12"/>
          </p:nvPr>
        </p:nvSpPr>
        <p:spPr>
          <a:xfrm>
            <a:off x="7446288" y="4673651"/>
            <a:ext cx="411525" cy="393600"/>
          </a:xfrm>
          <a:prstGeom prst="rect">
            <a:avLst/>
          </a:prstGeom>
        </p:spPr>
        <p:txBody>
          <a:bodyPr spcFirstLastPara="1" vert="horz" wrap="square" lIns="0" tIns="0" rIns="0" bIns="0" rtlCol="0" anchor="ctr" anchorCtr="0">
            <a:noAutofit/>
          </a:bodyPr>
          <a:lstStyle/>
          <a:p>
            <a:fld id="{00000000-1234-1234-1234-123412341234}" type="slidenum">
              <a:rPr lang="en"/>
              <a:pPr/>
              <a:t>14</a:t>
            </a:fld>
            <a:endParaRPr/>
          </a:p>
        </p:txBody>
      </p:sp>
      <p:sp>
        <p:nvSpPr>
          <p:cNvPr id="5" name="TextBox 4"/>
          <p:cNvSpPr txBox="1"/>
          <p:nvPr/>
        </p:nvSpPr>
        <p:spPr>
          <a:xfrm>
            <a:off x="3382807" y="4759475"/>
            <a:ext cx="2349857" cy="207749"/>
          </a:xfrm>
          <a:prstGeom prst="rect">
            <a:avLst/>
          </a:prstGeom>
          <a:noFill/>
        </p:spPr>
        <p:txBody>
          <a:bodyPr wrap="square" rtlCol="0">
            <a:spAutoFit/>
          </a:bodyPr>
          <a:lstStyle/>
          <a:p>
            <a:pPr algn="ctr"/>
            <a:r>
              <a:rPr lang="en-US" sz="750" dirty="0">
                <a:solidFill>
                  <a:schemeClr val="bg2">
                    <a:lumMod val="50000"/>
                  </a:schemeClr>
                </a:solidFill>
              </a:rPr>
              <a:t>© 2022 by </a:t>
            </a:r>
            <a:r>
              <a:rPr lang="en-US" sz="750" dirty="0" err="1">
                <a:solidFill>
                  <a:schemeClr val="bg2">
                    <a:lumMod val="50000"/>
                  </a:schemeClr>
                </a:solidFill>
              </a:rPr>
              <a:t>TitaniumSun</a:t>
            </a:r>
            <a:r>
              <a:rPr lang="en-US" sz="750" dirty="0">
                <a:solidFill>
                  <a:schemeClr val="bg2">
                    <a:lumMod val="50000"/>
                  </a:schemeClr>
                </a:solidFill>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US" smtClean="0"/>
              <a:pPr/>
              <a:t>15</a:t>
            </a:fld>
            <a:endParaRPr lang="en-US"/>
          </a:p>
        </p:txBody>
      </p:sp>
      <p:sp>
        <p:nvSpPr>
          <p:cNvPr id="3" name="Rectangle 2"/>
          <p:cNvSpPr/>
          <p:nvPr/>
        </p:nvSpPr>
        <p:spPr>
          <a:xfrm>
            <a:off x="2894183" y="0"/>
            <a:ext cx="3415770" cy="5143500"/>
          </a:xfrm>
          <a:prstGeom prst="rect">
            <a:avLst/>
          </a:prstGeom>
          <a:gradFill flip="none" rotWithShape="1">
            <a:gsLst>
              <a:gs pos="0">
                <a:schemeClr val="accent1">
                  <a:tint val="100000"/>
                  <a:shade val="100000"/>
                  <a:satMod val="130000"/>
                  <a:alpha val="50000"/>
                </a:schemeClr>
              </a:gs>
              <a:gs pos="100000">
                <a:schemeClr val="accent1">
                  <a:tint val="50000"/>
                  <a:shade val="100000"/>
                  <a:satMod val="350000"/>
                  <a:alpha val="5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300" dirty="0">
                <a:solidFill>
                  <a:srgbClr val="646772"/>
                </a:solidFill>
                <a:latin typeface="Constantia"/>
                <a:cs typeface="Constantia"/>
              </a:rPr>
              <a:t>Implementing </a:t>
            </a:r>
          </a:p>
          <a:p>
            <a:pPr algn="ctr"/>
            <a:r>
              <a:rPr lang="en-US" sz="3300" dirty="0">
                <a:solidFill>
                  <a:srgbClr val="646772"/>
                </a:solidFill>
                <a:latin typeface="Constantia"/>
                <a:cs typeface="Constantia"/>
              </a:rPr>
              <a:t>Equity </a:t>
            </a:r>
          </a:p>
          <a:p>
            <a:pPr algn="ctr"/>
            <a:r>
              <a:rPr lang="en-US" sz="3300" dirty="0">
                <a:solidFill>
                  <a:srgbClr val="646772"/>
                </a:solidFill>
                <a:latin typeface="Constantia"/>
                <a:cs typeface="Constantia"/>
              </a:rPr>
              <a:t>Practices</a:t>
            </a:r>
          </a:p>
        </p:txBody>
      </p:sp>
      <p:sp>
        <p:nvSpPr>
          <p:cNvPr id="4" name="TextBox 3"/>
          <p:cNvSpPr txBox="1"/>
          <p:nvPr/>
        </p:nvSpPr>
        <p:spPr>
          <a:xfrm>
            <a:off x="3744431" y="3868583"/>
            <a:ext cx="1721049" cy="530915"/>
          </a:xfrm>
          <a:prstGeom prst="rect">
            <a:avLst/>
          </a:prstGeom>
          <a:noFill/>
        </p:spPr>
        <p:txBody>
          <a:bodyPr wrap="none" rtlCol="0">
            <a:spAutoFit/>
          </a:bodyPr>
          <a:lstStyle/>
          <a:p>
            <a:pPr algn="ctr"/>
            <a:r>
              <a:rPr lang="en-US" sz="1500" i="1" dirty="0">
                <a:solidFill>
                  <a:srgbClr val="646772"/>
                </a:solidFill>
              </a:rPr>
              <a:t>“Be Prepared”</a:t>
            </a:r>
            <a:br>
              <a:rPr lang="en-US" sz="1350" i="1" dirty="0">
                <a:solidFill>
                  <a:srgbClr val="646772"/>
                </a:solidFill>
              </a:rPr>
            </a:br>
            <a:r>
              <a:rPr lang="en-US" sz="1350" i="1" dirty="0">
                <a:solidFill>
                  <a:srgbClr val="646772"/>
                </a:solidFill>
              </a:rPr>
              <a:t>Girl Scouts of America</a:t>
            </a: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45"/>
          <p:cNvSpPr txBox="1">
            <a:spLocks noGrp="1"/>
          </p:cNvSpPr>
          <p:nvPr>
            <p:ph type="title"/>
          </p:nvPr>
        </p:nvSpPr>
        <p:spPr>
          <a:xfrm>
            <a:off x="1649771" y="720557"/>
            <a:ext cx="5575050" cy="396300"/>
          </a:xfrm>
          <a:prstGeom prst="rect">
            <a:avLst/>
          </a:prstGeom>
        </p:spPr>
        <p:txBody>
          <a:bodyPr spcFirstLastPara="1" vert="horz" wrap="square" lIns="0" tIns="0" rIns="0" bIns="0" rtlCol="0" anchor="b" anchorCtr="0">
            <a:noAutofit/>
          </a:bodyPr>
          <a:lstStyle/>
          <a:p>
            <a:pPr lvl="0"/>
            <a:r>
              <a:rPr lang="en-US" dirty="0">
                <a:latin typeface="Constantia"/>
                <a:cs typeface="Constantia"/>
              </a:rPr>
              <a:t>Common Elements in Equity Practices</a:t>
            </a:r>
            <a:endParaRPr dirty="0">
              <a:latin typeface="Constantia"/>
              <a:cs typeface="Constantia"/>
            </a:endParaRPr>
          </a:p>
        </p:txBody>
      </p:sp>
      <p:sp>
        <p:nvSpPr>
          <p:cNvPr id="12" name="Text Placeholder 11"/>
          <p:cNvSpPr>
            <a:spLocks noGrp="1"/>
          </p:cNvSpPr>
          <p:nvPr>
            <p:ph type="body" idx="1"/>
          </p:nvPr>
        </p:nvSpPr>
        <p:spPr>
          <a:xfrm>
            <a:off x="1784457" y="1506350"/>
            <a:ext cx="3996293" cy="2791200"/>
          </a:xfrm>
        </p:spPr>
        <p:txBody>
          <a:bodyPr/>
          <a:lstStyle/>
          <a:p>
            <a:r>
              <a:rPr lang="en-US" dirty="0"/>
              <a:t>Longitudinal, developmental</a:t>
            </a:r>
          </a:p>
          <a:p>
            <a:r>
              <a:rPr lang="en-US" dirty="0"/>
              <a:t>Moving through discomfort </a:t>
            </a:r>
          </a:p>
          <a:p>
            <a:r>
              <a:rPr lang="en-US" dirty="0"/>
              <a:t>Disrupting negative impact (harm) despite good intentions</a:t>
            </a:r>
          </a:p>
          <a:p>
            <a:r>
              <a:rPr lang="en-US" dirty="0"/>
              <a:t>Growth Mindset</a:t>
            </a:r>
          </a:p>
          <a:p>
            <a:pPr lvl="1"/>
            <a:r>
              <a:rPr lang="en-US" dirty="0"/>
              <a:t>Individual </a:t>
            </a:r>
          </a:p>
          <a:p>
            <a:pPr lvl="1"/>
            <a:r>
              <a:rPr lang="en-US" dirty="0"/>
              <a:t>Organizational</a:t>
            </a:r>
          </a:p>
          <a:p>
            <a:pPr lvl="1"/>
            <a:r>
              <a:rPr lang="en-US" dirty="0"/>
              <a:t>Transformational vs. </a:t>
            </a:r>
            <a:r>
              <a:rPr lang="en-US" dirty="0" err="1"/>
              <a:t>Performative</a:t>
            </a:r>
            <a:endParaRPr lang="en-US" dirty="0"/>
          </a:p>
        </p:txBody>
      </p:sp>
      <p:sp>
        <p:nvSpPr>
          <p:cNvPr id="546" name="Google Shape;546;p45"/>
          <p:cNvSpPr txBox="1">
            <a:spLocks noGrp="1"/>
          </p:cNvSpPr>
          <p:nvPr>
            <p:ph type="sldNum" idx="12"/>
          </p:nvPr>
        </p:nvSpPr>
        <p:spPr>
          <a:prstGeom prst="rect">
            <a:avLst/>
          </a:prstGeom>
        </p:spPr>
        <p:txBody>
          <a:bodyPr spcFirstLastPara="1" vert="horz" wrap="square" lIns="0" tIns="0" rIns="0" bIns="0" rtlCol="0" anchor="ctr" anchorCtr="0">
            <a:noAutofit/>
          </a:bodyPr>
          <a:lstStyle/>
          <a:p>
            <a:fld id="{00000000-1234-1234-1234-123412341234}" type="slidenum">
              <a:rPr lang="en"/>
              <a:pPr/>
              <a:t>16</a:t>
            </a:fld>
            <a:endParaRPr dirty="0"/>
          </a:p>
        </p:txBody>
      </p:sp>
      <p:pic>
        <p:nvPicPr>
          <p:cNvPr id="547" name="Google Shape;547;p45"/>
          <p:cNvPicPr preferRelativeResize="0"/>
          <p:nvPr/>
        </p:nvPicPr>
        <p:blipFill rotWithShape="1">
          <a:blip r:embed="rId3">
            <a:alphaModFix/>
          </a:blip>
          <a:srcRect l="19633" t="9820" b="9812"/>
          <a:stretch/>
        </p:blipFill>
        <p:spPr>
          <a:xfrm>
            <a:off x="6364349" y="1183047"/>
            <a:ext cx="1409298" cy="1489200"/>
          </a:xfrm>
          <a:prstGeom prst="ellipse">
            <a:avLst/>
          </a:prstGeom>
          <a:noFill/>
          <a:ln>
            <a:noFill/>
          </a:ln>
        </p:spPr>
      </p:pic>
      <p:pic>
        <p:nvPicPr>
          <p:cNvPr id="549" name="Google Shape;549;p45"/>
          <p:cNvPicPr preferRelativeResize="0"/>
          <p:nvPr/>
        </p:nvPicPr>
        <p:blipFill rotWithShape="1">
          <a:blip r:embed="rId4">
            <a:alphaModFix/>
          </a:blip>
          <a:srcRect/>
          <a:stretch/>
        </p:blipFill>
        <p:spPr>
          <a:xfrm>
            <a:off x="5950226" y="2288797"/>
            <a:ext cx="1409298" cy="1489200"/>
          </a:xfrm>
          <a:prstGeom prst="ellipse">
            <a:avLst/>
          </a:prstGeom>
          <a:noFill/>
          <a:ln>
            <a:noFill/>
          </a:ln>
        </p:spPr>
      </p:pic>
      <p:pic>
        <p:nvPicPr>
          <p:cNvPr id="551" name="Google Shape;551;p45"/>
          <p:cNvPicPr preferRelativeResize="0"/>
          <p:nvPr/>
        </p:nvPicPr>
        <p:blipFill rotWithShape="1">
          <a:blip r:embed="rId5">
            <a:alphaModFix/>
          </a:blip>
          <a:srcRect l="47271" t="22330" b="24940"/>
          <a:stretch/>
        </p:blipFill>
        <p:spPr>
          <a:xfrm>
            <a:off x="6364349" y="3416847"/>
            <a:ext cx="1409298" cy="1489200"/>
          </a:xfrm>
          <a:prstGeom prst="ellipse">
            <a:avLst/>
          </a:prstGeom>
          <a:noFill/>
          <a:ln>
            <a:noFill/>
          </a:ln>
        </p:spPr>
      </p:pic>
      <p:pic>
        <p:nvPicPr>
          <p:cNvPr id="553" name="Google Shape;553;p45"/>
          <p:cNvPicPr preferRelativeResize="0"/>
          <p:nvPr/>
        </p:nvPicPr>
        <p:blipFill rotWithShape="1">
          <a:blip r:embed="rId6">
            <a:alphaModFix/>
          </a:blip>
          <a:srcRect t="3926" b="29406"/>
          <a:stretch/>
        </p:blipFill>
        <p:spPr>
          <a:xfrm>
            <a:off x="6920534" y="2093742"/>
            <a:ext cx="1409298" cy="1489200"/>
          </a:xfrm>
          <a:prstGeom prst="ellipse">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747329" y="3182377"/>
            <a:ext cx="2724845" cy="396300"/>
          </a:xfrm>
        </p:spPr>
        <p:txBody>
          <a:bodyPr/>
          <a:lstStyle/>
          <a:p>
            <a:r>
              <a:rPr lang="en-US" dirty="0">
                <a:latin typeface="Constantia"/>
                <a:cs typeface="Constantia"/>
              </a:rPr>
              <a:t>Scope of </a:t>
            </a:r>
            <a:br>
              <a:rPr lang="en-US" dirty="0">
                <a:latin typeface="Constantia"/>
                <a:cs typeface="Constantia"/>
              </a:rPr>
            </a:br>
            <a:r>
              <a:rPr lang="en-US" dirty="0">
                <a:latin typeface="Constantia"/>
                <a:cs typeface="Constantia"/>
              </a:rPr>
              <a:t>Equity Practices</a:t>
            </a:r>
            <a:br>
              <a:rPr lang="en-US" dirty="0">
                <a:latin typeface="Constantia"/>
                <a:cs typeface="Constantia"/>
              </a:rPr>
            </a:br>
            <a:br>
              <a:rPr lang="en-US" dirty="0">
                <a:latin typeface="Constantia"/>
                <a:cs typeface="Constantia"/>
              </a:rPr>
            </a:br>
            <a:endParaRPr lang="en-US" sz="1800" dirty="0">
              <a:solidFill>
                <a:schemeClr val="bg2">
                  <a:lumMod val="25000"/>
                </a:schemeClr>
              </a:solidFill>
              <a:latin typeface="Constantia"/>
              <a:cs typeface="Constantia"/>
            </a:endParaRPr>
          </a:p>
        </p:txBody>
      </p:sp>
      <p:sp>
        <p:nvSpPr>
          <p:cNvPr id="5" name="Slide Number Placeholder 4"/>
          <p:cNvSpPr>
            <a:spLocks noGrp="1"/>
          </p:cNvSpPr>
          <p:nvPr>
            <p:ph type="sldNum" idx="12"/>
          </p:nvPr>
        </p:nvSpPr>
        <p:spPr/>
        <p:txBody>
          <a:bodyPr/>
          <a:lstStyle/>
          <a:p>
            <a:fld id="{00000000-1234-1234-1234-123412341234}" type="slidenum">
              <a:rPr lang="en-US" smtClean="0"/>
              <a:pPr/>
              <a:t>17</a:t>
            </a:fld>
            <a:endParaRPr lang="en-US"/>
          </a:p>
        </p:txBody>
      </p:sp>
      <p:grpSp>
        <p:nvGrpSpPr>
          <p:cNvPr id="2" name="Google Shape;1401;p49"/>
          <p:cNvGrpSpPr/>
          <p:nvPr/>
        </p:nvGrpSpPr>
        <p:grpSpPr>
          <a:xfrm>
            <a:off x="4472173" y="471057"/>
            <a:ext cx="3224084" cy="4050874"/>
            <a:chOff x="557511" y="3214925"/>
            <a:chExt cx="719836" cy="720150"/>
          </a:xfrm>
        </p:grpSpPr>
        <p:sp>
          <p:nvSpPr>
            <p:cNvPr id="8" name="Google Shape;1402;p49"/>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51431" tIns="25706" rIns="51431" bIns="25706" anchor="t" anchorCtr="0">
              <a:noAutofit/>
            </a:bodyPr>
            <a:lstStyle/>
            <a:p>
              <a:pPr>
                <a:buClr>
                  <a:schemeClr val="dk1"/>
                </a:buClr>
                <a:buSzPts val="1400"/>
              </a:pPr>
              <a:endParaRPr lang="en-US" sz="1050" dirty="0">
                <a:solidFill>
                  <a:schemeClr val="dk1"/>
                </a:solidFill>
                <a:latin typeface="Calibri"/>
                <a:ea typeface="Calibri"/>
                <a:cs typeface="Calibri"/>
                <a:sym typeface="Calibri"/>
              </a:endParaRPr>
            </a:p>
            <a:p>
              <a:pPr>
                <a:buClr>
                  <a:schemeClr val="dk1"/>
                </a:buClr>
                <a:buSzPts val="1400"/>
              </a:pPr>
              <a:endParaRPr lang="en-US" sz="1350" dirty="0">
                <a:solidFill>
                  <a:schemeClr val="dk1"/>
                </a:solidFill>
                <a:latin typeface="Calibri"/>
                <a:ea typeface="Calibri"/>
                <a:cs typeface="Calibri"/>
                <a:sym typeface="Calibri"/>
              </a:endParaRPr>
            </a:p>
          </p:txBody>
        </p:sp>
        <p:sp>
          <p:nvSpPr>
            <p:cNvPr id="9" name="Google Shape;1403;p49"/>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51431" tIns="25706" rIns="51431" bIns="25706" anchor="t" anchorCtr="0">
              <a:noAutofit/>
            </a:bodyPr>
            <a:lstStyle/>
            <a:p>
              <a:pPr>
                <a:buClr>
                  <a:schemeClr val="dk1"/>
                </a:buClr>
                <a:buSzPts val="1400"/>
              </a:pPr>
              <a:endParaRPr sz="1050">
                <a:solidFill>
                  <a:schemeClr val="dk1"/>
                </a:solidFill>
                <a:latin typeface="Calibri"/>
                <a:ea typeface="Calibri"/>
                <a:cs typeface="Calibri"/>
                <a:sym typeface="Calibri"/>
              </a:endParaRPr>
            </a:p>
          </p:txBody>
        </p:sp>
        <p:sp>
          <p:nvSpPr>
            <p:cNvPr id="10" name="Google Shape;1404;p49"/>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51431" tIns="25706" rIns="51431" bIns="25706" anchor="t" anchorCtr="0">
              <a:noAutofit/>
            </a:bodyPr>
            <a:lstStyle/>
            <a:p>
              <a:pPr>
                <a:buClr>
                  <a:schemeClr val="dk1"/>
                </a:buClr>
                <a:buSzPts val="1400"/>
              </a:pPr>
              <a:endParaRPr sz="1050">
                <a:solidFill>
                  <a:schemeClr val="dk1"/>
                </a:solidFill>
                <a:latin typeface="Calibri"/>
                <a:ea typeface="Calibri"/>
                <a:cs typeface="Calibri"/>
                <a:sym typeface="Calibri"/>
              </a:endParaRPr>
            </a:p>
          </p:txBody>
        </p:sp>
        <p:sp>
          <p:nvSpPr>
            <p:cNvPr id="11" name="Google Shape;1405;p49"/>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51431" tIns="25706" rIns="51431" bIns="25706" anchor="t" anchorCtr="0">
              <a:noAutofit/>
            </a:bodyPr>
            <a:lstStyle/>
            <a:p>
              <a:pPr>
                <a:buClr>
                  <a:schemeClr val="dk1"/>
                </a:buClr>
                <a:buSzPts val="1400"/>
              </a:pPr>
              <a:endParaRPr sz="1050">
                <a:solidFill>
                  <a:schemeClr val="dk1"/>
                </a:solidFill>
                <a:latin typeface="Calibri"/>
                <a:ea typeface="Calibri"/>
                <a:cs typeface="Calibri"/>
                <a:sym typeface="Calibri"/>
              </a:endParaRPr>
            </a:p>
          </p:txBody>
        </p:sp>
      </p:grpSp>
      <p:sp>
        <p:nvSpPr>
          <p:cNvPr id="15" name="TextBox 14"/>
          <p:cNvSpPr txBox="1"/>
          <p:nvPr/>
        </p:nvSpPr>
        <p:spPr>
          <a:xfrm>
            <a:off x="4789742" y="1352458"/>
            <a:ext cx="1082284" cy="300082"/>
          </a:xfrm>
          <a:prstGeom prst="rect">
            <a:avLst/>
          </a:prstGeom>
          <a:noFill/>
        </p:spPr>
        <p:txBody>
          <a:bodyPr wrap="none" rtlCol="0">
            <a:spAutoFit/>
          </a:bodyPr>
          <a:lstStyle/>
          <a:p>
            <a:r>
              <a:rPr lang="en-US" sz="1350" b="1" dirty="0">
                <a:latin typeface="Constantia"/>
                <a:cs typeface="Constantia"/>
              </a:rPr>
              <a:t>Individual </a:t>
            </a:r>
          </a:p>
        </p:txBody>
      </p:sp>
      <p:sp>
        <p:nvSpPr>
          <p:cNvPr id="16" name="TextBox 15"/>
          <p:cNvSpPr txBox="1"/>
          <p:nvPr/>
        </p:nvSpPr>
        <p:spPr>
          <a:xfrm>
            <a:off x="6540170" y="1352458"/>
            <a:ext cx="1035540" cy="300082"/>
          </a:xfrm>
          <a:prstGeom prst="rect">
            <a:avLst/>
          </a:prstGeom>
          <a:noFill/>
        </p:spPr>
        <p:txBody>
          <a:bodyPr wrap="none" rtlCol="0">
            <a:spAutoFit/>
          </a:bodyPr>
          <a:lstStyle/>
          <a:p>
            <a:r>
              <a:rPr lang="en-US" sz="1350" b="1" dirty="0">
                <a:latin typeface="Constantia"/>
                <a:cs typeface="Constantia"/>
              </a:rPr>
              <a:t>Workforce</a:t>
            </a:r>
          </a:p>
        </p:txBody>
      </p:sp>
      <p:sp>
        <p:nvSpPr>
          <p:cNvPr id="17" name="TextBox 16"/>
          <p:cNvSpPr txBox="1"/>
          <p:nvPr/>
        </p:nvSpPr>
        <p:spPr>
          <a:xfrm>
            <a:off x="6424033" y="3270900"/>
            <a:ext cx="1152880" cy="507831"/>
          </a:xfrm>
          <a:prstGeom prst="rect">
            <a:avLst/>
          </a:prstGeom>
          <a:noFill/>
        </p:spPr>
        <p:txBody>
          <a:bodyPr wrap="none" rtlCol="0">
            <a:spAutoFit/>
          </a:bodyPr>
          <a:lstStyle/>
          <a:p>
            <a:r>
              <a:rPr lang="en-US" sz="1350" b="1" dirty="0">
                <a:latin typeface="Constantia"/>
                <a:cs typeface="Constantia"/>
              </a:rPr>
              <a:t>Institution/</a:t>
            </a:r>
          </a:p>
          <a:p>
            <a:r>
              <a:rPr lang="en-US" sz="1350" b="1" dirty="0">
                <a:latin typeface="Constantia"/>
                <a:cs typeface="Constantia"/>
              </a:rPr>
              <a:t>Leadership</a:t>
            </a:r>
          </a:p>
        </p:txBody>
      </p:sp>
      <p:sp>
        <p:nvSpPr>
          <p:cNvPr id="18" name="TextBox 17"/>
          <p:cNvSpPr txBox="1"/>
          <p:nvPr/>
        </p:nvSpPr>
        <p:spPr>
          <a:xfrm>
            <a:off x="4620895" y="3209345"/>
            <a:ext cx="1087477" cy="300082"/>
          </a:xfrm>
          <a:prstGeom prst="rect">
            <a:avLst/>
          </a:prstGeom>
          <a:noFill/>
        </p:spPr>
        <p:txBody>
          <a:bodyPr wrap="none" rtlCol="0">
            <a:spAutoFit/>
          </a:bodyPr>
          <a:lstStyle/>
          <a:p>
            <a:r>
              <a:rPr lang="en-US" sz="1350" b="1" dirty="0">
                <a:latin typeface="Constantia"/>
                <a:cs typeface="Constantia"/>
              </a:rPr>
              <a:t>Healthcare</a:t>
            </a: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1417626" y="681790"/>
            <a:ext cx="6028662" cy="1333975"/>
          </a:xfrm>
          <a:prstGeom prst="rect">
            <a:avLst/>
          </a:prstGeom>
        </p:spPr>
        <p:txBody>
          <a:bodyPr spcFirstLastPara="1" vert="horz" wrap="square" lIns="0" tIns="0" rIns="0" bIns="0" rtlCol="0" anchor="b" anchorCtr="0">
            <a:noAutofit/>
          </a:bodyPr>
          <a:lstStyle/>
          <a:p>
            <a:r>
              <a:rPr lang="en-US" dirty="0">
                <a:latin typeface="Constantia"/>
                <a:cs typeface="Constantia"/>
              </a:rPr>
              <a:t>EQUITY</a:t>
            </a:r>
            <a:r>
              <a:rPr lang="en-US" i="1" dirty="0">
                <a:latin typeface="Constantia"/>
                <a:cs typeface="Constantia"/>
              </a:rPr>
              <a:t> defined </a:t>
            </a:r>
            <a:br>
              <a:rPr lang="en-US" i="1" dirty="0">
                <a:latin typeface="Constantia"/>
                <a:cs typeface="Constantia"/>
              </a:rPr>
            </a:br>
            <a:br>
              <a:rPr lang="en-US" sz="2100" dirty="0"/>
            </a:br>
            <a:r>
              <a:rPr lang="en-US" sz="1350" dirty="0">
                <a:latin typeface="Arial"/>
                <a:cs typeface="Arial"/>
              </a:rPr>
              <a:t>Assurance of the conditions for an optimal educational and practice environment (workplace) for all learners, faculty and staff (workforce) requires:​</a:t>
            </a:r>
            <a:endParaRPr sz="1350" dirty="0"/>
          </a:p>
        </p:txBody>
      </p:sp>
      <p:sp>
        <p:nvSpPr>
          <p:cNvPr id="134" name="Google Shape;134;p21"/>
          <p:cNvSpPr txBox="1">
            <a:spLocks noGrp="1"/>
          </p:cNvSpPr>
          <p:nvPr>
            <p:ph type="sldNum" idx="12"/>
          </p:nvPr>
        </p:nvSpPr>
        <p:spPr>
          <a:xfrm>
            <a:off x="7446288" y="4673651"/>
            <a:ext cx="411525" cy="393600"/>
          </a:xfrm>
          <a:prstGeom prst="rect">
            <a:avLst/>
          </a:prstGeom>
        </p:spPr>
        <p:txBody>
          <a:bodyPr spcFirstLastPara="1" vert="horz" wrap="square" lIns="0" tIns="0" rIns="0" bIns="0" rtlCol="0" anchor="ctr" anchorCtr="0">
            <a:noAutofit/>
          </a:bodyPr>
          <a:lstStyle/>
          <a:p>
            <a:fld id="{00000000-1234-1234-1234-123412341234}" type="slidenum">
              <a:rPr lang="en"/>
              <a:pPr/>
              <a:t>18</a:t>
            </a:fld>
            <a:endParaRPr/>
          </a:p>
        </p:txBody>
      </p:sp>
      <p:sp>
        <p:nvSpPr>
          <p:cNvPr id="7" name="TextBox 6"/>
          <p:cNvSpPr txBox="1"/>
          <p:nvPr/>
        </p:nvSpPr>
        <p:spPr>
          <a:xfrm>
            <a:off x="3382807" y="4759475"/>
            <a:ext cx="2349857" cy="207749"/>
          </a:xfrm>
          <a:prstGeom prst="rect">
            <a:avLst/>
          </a:prstGeom>
          <a:noFill/>
        </p:spPr>
        <p:txBody>
          <a:bodyPr wrap="square" rtlCol="0">
            <a:spAutoFit/>
          </a:bodyPr>
          <a:lstStyle/>
          <a:p>
            <a:pPr algn="ctr"/>
            <a:r>
              <a:rPr lang="en-US" sz="750" dirty="0">
                <a:solidFill>
                  <a:schemeClr val="bg2">
                    <a:lumMod val="50000"/>
                  </a:schemeClr>
                </a:solidFill>
              </a:rPr>
              <a:t>© 2022 by </a:t>
            </a:r>
            <a:r>
              <a:rPr lang="en-US" sz="750" dirty="0" err="1">
                <a:solidFill>
                  <a:schemeClr val="bg2">
                    <a:lumMod val="50000"/>
                  </a:schemeClr>
                </a:solidFill>
              </a:rPr>
              <a:t>TitaniumSun</a:t>
            </a:r>
            <a:r>
              <a:rPr lang="en-US" sz="750" dirty="0">
                <a:solidFill>
                  <a:schemeClr val="bg2">
                    <a:lumMod val="50000"/>
                  </a:schemeClr>
                </a:solidFill>
              </a:rPr>
              <a:t>™</a:t>
            </a:r>
          </a:p>
        </p:txBody>
      </p:sp>
      <p:sp>
        <p:nvSpPr>
          <p:cNvPr id="8" name="TextBox 1">
            <a:extLst>
              <a:ext uri="{FF2B5EF4-FFF2-40B4-BE49-F238E27FC236}">
                <a16:creationId xmlns:a16="http://schemas.microsoft.com/office/drawing/2014/main" id="{7EBD0589-7B10-4662-AA29-DC53AB2A8338}"/>
              </a:ext>
            </a:extLst>
          </p:cNvPr>
          <p:cNvSpPr txBox="1"/>
          <p:nvPr/>
        </p:nvSpPr>
        <p:spPr>
          <a:xfrm>
            <a:off x="1672607" y="4611784"/>
            <a:ext cx="5997525" cy="276999"/>
          </a:xfrm>
          <a:prstGeom prst="rect">
            <a:avLst/>
          </a:prstGeom>
          <a:noFill/>
        </p:spPr>
        <p:txBody>
          <a:bodyPr wrap="square" lIns="68580" tIns="34290" rIns="68580" bIns="3429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1350" baseline="30000" dirty="0">
                <a:solidFill>
                  <a:prstClr val="black"/>
                </a:solidFill>
                <a:latin typeface="Arial" panose="020B0604020202020204" pitchFamily="34" charset="0"/>
                <a:ea typeface="+mn-lt"/>
                <a:cs typeface="Arial" panose="020B0604020202020204" pitchFamily="34" charset="0"/>
              </a:rPr>
              <a:t>Ref: Jones CP. Systems of power, axes of inequity: parallels, intersections, braiding the strands. </a:t>
            </a:r>
            <a:r>
              <a:rPr lang="en-US" sz="1350" i="1" baseline="30000" dirty="0">
                <a:solidFill>
                  <a:prstClr val="black"/>
                </a:solidFill>
                <a:latin typeface="Arial" panose="020B0604020202020204" pitchFamily="34" charset="0"/>
                <a:ea typeface="+mn-lt"/>
                <a:cs typeface="Arial" panose="020B0604020202020204" pitchFamily="34" charset="0"/>
              </a:rPr>
              <a:t>Med Care</a:t>
            </a:r>
            <a:r>
              <a:rPr lang="en-US" sz="1350" baseline="30000" dirty="0">
                <a:solidFill>
                  <a:prstClr val="black"/>
                </a:solidFill>
                <a:latin typeface="Arial" panose="020B0604020202020204" pitchFamily="34" charset="0"/>
                <a:ea typeface="+mn-lt"/>
                <a:cs typeface="Arial" panose="020B0604020202020204" pitchFamily="34" charset="0"/>
              </a:rPr>
              <a:t>. 2014</a:t>
            </a:r>
            <a:endParaRPr lang="en-US" sz="1350" dirty="0">
              <a:solidFill>
                <a:prstClr val="black"/>
              </a:solidFill>
              <a:latin typeface="Arial" panose="020B0604020202020204" pitchFamily="34" charset="0"/>
              <a:cs typeface="Arial" panose="020B0604020202020204" pitchFamily="34" charset="0"/>
            </a:endParaRPr>
          </a:p>
        </p:txBody>
      </p:sp>
      <p:sp>
        <p:nvSpPr>
          <p:cNvPr id="9" name="Rounded Rectangle 8"/>
          <p:cNvSpPr/>
          <p:nvPr/>
        </p:nvSpPr>
        <p:spPr>
          <a:xfrm>
            <a:off x="1772866" y="2336602"/>
            <a:ext cx="1727450" cy="2056550"/>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lstStyle/>
          <a:p>
            <a:pPr indent="-342900" fontAlgn="base">
              <a:lnSpc>
                <a:spcPct val="110000"/>
              </a:lnSpc>
            </a:pPr>
            <a:r>
              <a:rPr lang="en-US" sz="1350" dirty="0">
                <a:solidFill>
                  <a:srgbClr val="000000"/>
                </a:solidFill>
                <a:cs typeface="Arial"/>
              </a:rPr>
              <a:t>Valuing all individuals, voices  and populations </a:t>
            </a:r>
            <a:r>
              <a:rPr lang="en-US" sz="1350" dirty="0">
                <a:solidFill>
                  <a:srgbClr val="FF0000"/>
                </a:solidFill>
                <a:cs typeface="Arial"/>
              </a:rPr>
              <a:t>EQUALLY </a:t>
            </a:r>
          </a:p>
          <a:p>
            <a:pPr indent="-342900" fontAlgn="base">
              <a:lnSpc>
                <a:spcPct val="110000"/>
              </a:lnSpc>
              <a:buFont typeface="Arial"/>
              <a:buChar char="•"/>
            </a:pPr>
            <a:endParaRPr lang="en-US" sz="1350" dirty="0">
              <a:solidFill>
                <a:srgbClr val="000000"/>
              </a:solidFill>
              <a:cs typeface="Arial"/>
            </a:endParaRPr>
          </a:p>
          <a:p>
            <a:pPr indent="-342900" fontAlgn="base">
              <a:lnSpc>
                <a:spcPct val="110000"/>
              </a:lnSpc>
              <a:buFont typeface="Arial"/>
              <a:buChar char="•"/>
            </a:pPr>
            <a:endParaRPr lang="en-US" sz="1350" dirty="0">
              <a:solidFill>
                <a:srgbClr val="000000"/>
              </a:solidFill>
              <a:cs typeface="Arial"/>
            </a:endParaRPr>
          </a:p>
          <a:p>
            <a:pPr indent="-342900" fontAlgn="base">
              <a:lnSpc>
                <a:spcPct val="110000"/>
              </a:lnSpc>
            </a:pPr>
            <a:endParaRPr lang="en-US" sz="1350" dirty="0">
              <a:solidFill>
                <a:srgbClr val="000000"/>
              </a:solidFill>
              <a:cs typeface="Arial"/>
            </a:endParaRPr>
          </a:p>
        </p:txBody>
      </p:sp>
      <p:sp>
        <p:nvSpPr>
          <p:cNvPr id="11" name="Rounded Rectangle 10"/>
          <p:cNvSpPr/>
          <p:nvPr/>
        </p:nvSpPr>
        <p:spPr>
          <a:xfrm>
            <a:off x="3753079" y="2336602"/>
            <a:ext cx="1727450" cy="205655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000000"/>
              </a:solidFill>
            </a:endParaRPr>
          </a:p>
        </p:txBody>
      </p:sp>
      <p:sp>
        <p:nvSpPr>
          <p:cNvPr id="12" name="Rounded Rectangle 11"/>
          <p:cNvSpPr/>
          <p:nvPr/>
        </p:nvSpPr>
        <p:spPr>
          <a:xfrm>
            <a:off x="5718838" y="2296498"/>
            <a:ext cx="1727450" cy="205655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000000"/>
              </a:solidFill>
            </a:endParaRPr>
          </a:p>
        </p:txBody>
      </p:sp>
      <p:sp>
        <p:nvSpPr>
          <p:cNvPr id="14" name="Google Shape;133;p21"/>
          <p:cNvSpPr txBox="1">
            <a:spLocks noGrp="1"/>
          </p:cNvSpPr>
          <p:nvPr>
            <p:ph type="body" idx="3"/>
          </p:nvPr>
        </p:nvSpPr>
        <p:spPr>
          <a:xfrm>
            <a:off x="5622823" y="2202923"/>
            <a:ext cx="1736775" cy="1776127"/>
          </a:xfrm>
          <a:prstGeom prst="rect">
            <a:avLst/>
          </a:prstGeom>
        </p:spPr>
        <p:txBody>
          <a:bodyPr spcFirstLastPara="1" vert="horz" wrap="square" lIns="0" tIns="0" rIns="0" bIns="0" rtlCol="0" anchor="t" anchorCtr="0">
            <a:noAutofit/>
          </a:bodyPr>
          <a:lstStyle/>
          <a:p>
            <a:pPr marL="0" indent="0">
              <a:buNone/>
            </a:pPr>
            <a:endParaRPr b="1" dirty="0">
              <a:solidFill>
                <a:srgbClr val="515C60"/>
              </a:solidFill>
            </a:endParaRPr>
          </a:p>
          <a:p>
            <a:pPr indent="-342900" fontAlgn="base">
              <a:lnSpc>
                <a:spcPct val="110000"/>
              </a:lnSpc>
              <a:buChar char="•"/>
            </a:pPr>
            <a:r>
              <a:rPr lang="en-US" dirty="0">
                <a:solidFill>
                  <a:srgbClr val="515C60"/>
                </a:solidFill>
                <a:latin typeface="Arial"/>
                <a:cs typeface="Arial"/>
              </a:rPr>
              <a:t>Providing resources according to need </a:t>
            </a:r>
            <a:r>
              <a:rPr lang="en-US" dirty="0">
                <a:solidFill>
                  <a:srgbClr val="FF0000"/>
                </a:solidFill>
                <a:latin typeface="Arial"/>
                <a:cs typeface="Arial"/>
              </a:rPr>
              <a:t>w/o JUDGMENT</a:t>
            </a:r>
          </a:p>
          <a:p>
            <a:pPr marL="0" indent="0">
              <a:spcBef>
                <a:spcPts val="450"/>
              </a:spcBef>
              <a:spcAft>
                <a:spcPts val="450"/>
              </a:spcAft>
              <a:buNone/>
            </a:pPr>
            <a:endParaRPr dirty="0">
              <a:solidFill>
                <a:srgbClr val="515C60"/>
              </a:solidFill>
            </a:endParaRPr>
          </a:p>
        </p:txBody>
      </p:sp>
      <p:sp>
        <p:nvSpPr>
          <p:cNvPr id="16" name="Google Shape;132;p21"/>
          <p:cNvSpPr txBox="1">
            <a:spLocks noGrp="1"/>
          </p:cNvSpPr>
          <p:nvPr>
            <p:ph type="body" idx="2"/>
          </p:nvPr>
        </p:nvSpPr>
        <p:spPr>
          <a:xfrm>
            <a:off x="3703649" y="2202923"/>
            <a:ext cx="1736775" cy="1776127"/>
          </a:xfrm>
          <a:prstGeom prst="rect">
            <a:avLst/>
          </a:prstGeom>
        </p:spPr>
        <p:txBody>
          <a:bodyPr spcFirstLastPara="1" vert="horz" wrap="square" lIns="0" tIns="0" rIns="0" bIns="0" rtlCol="0" anchor="t" anchorCtr="0">
            <a:noAutofit/>
          </a:bodyPr>
          <a:lstStyle/>
          <a:p>
            <a:pPr indent="-342900" fontAlgn="base">
              <a:lnSpc>
                <a:spcPct val="110000"/>
              </a:lnSpc>
              <a:buFont typeface="Arial"/>
              <a:buChar char="•"/>
            </a:pPr>
            <a:endParaRPr lang="en-US" dirty="0">
              <a:solidFill>
                <a:srgbClr val="515C60"/>
              </a:solidFill>
              <a:latin typeface="Arial"/>
              <a:cs typeface="Arial"/>
            </a:endParaRPr>
          </a:p>
          <a:p>
            <a:pPr indent="-342900" fontAlgn="base">
              <a:lnSpc>
                <a:spcPct val="110000"/>
              </a:lnSpc>
              <a:buFont typeface="Arial"/>
              <a:buChar char="•"/>
            </a:pPr>
            <a:r>
              <a:rPr lang="en-US" dirty="0">
                <a:solidFill>
                  <a:srgbClr val="515C60"/>
                </a:solidFill>
                <a:latin typeface="Arial"/>
                <a:cs typeface="Arial"/>
              </a:rPr>
              <a:t>Recognizing and rectifying </a:t>
            </a:r>
            <a:r>
              <a:rPr lang="en-US" dirty="0">
                <a:solidFill>
                  <a:srgbClr val="FF0000"/>
                </a:solidFill>
                <a:latin typeface="Arial"/>
                <a:cs typeface="Arial"/>
              </a:rPr>
              <a:t>HISTORICAL &amp; CURRENT </a:t>
            </a:r>
            <a:r>
              <a:rPr lang="en-US" dirty="0">
                <a:solidFill>
                  <a:srgbClr val="515C60"/>
                </a:solidFill>
                <a:latin typeface="Arial"/>
                <a:cs typeface="Arial"/>
              </a:rPr>
              <a:t>injustices​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US" smtClean="0"/>
              <a:pPr/>
              <a:t>19</a:t>
            </a:fld>
            <a:endParaRPr lang="en-US"/>
          </a:p>
        </p:txBody>
      </p:sp>
      <p:sp>
        <p:nvSpPr>
          <p:cNvPr id="3" name="Rectangle 2"/>
          <p:cNvSpPr/>
          <p:nvPr/>
        </p:nvSpPr>
        <p:spPr>
          <a:xfrm>
            <a:off x="2894183" y="0"/>
            <a:ext cx="3415770" cy="5143500"/>
          </a:xfrm>
          <a:prstGeom prst="rect">
            <a:avLst/>
          </a:prstGeom>
          <a:gradFill flip="none" rotWithShape="1">
            <a:gsLst>
              <a:gs pos="0">
                <a:schemeClr val="accent1">
                  <a:tint val="100000"/>
                  <a:shade val="100000"/>
                  <a:satMod val="130000"/>
                  <a:alpha val="50000"/>
                </a:schemeClr>
              </a:gs>
              <a:gs pos="100000">
                <a:schemeClr val="accent1">
                  <a:tint val="50000"/>
                  <a:shade val="100000"/>
                  <a:satMod val="350000"/>
                  <a:alpha val="5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300" dirty="0">
                <a:solidFill>
                  <a:srgbClr val="646772"/>
                </a:solidFill>
                <a:latin typeface="Constantia"/>
                <a:cs typeface="Constantia"/>
              </a:rPr>
              <a:t>Small acts have big impact!</a:t>
            </a:r>
          </a:p>
        </p:txBody>
      </p:sp>
      <p:sp>
        <p:nvSpPr>
          <p:cNvPr id="4" name="TextBox 3"/>
          <p:cNvSpPr txBox="1"/>
          <p:nvPr/>
        </p:nvSpPr>
        <p:spPr>
          <a:xfrm>
            <a:off x="3415049" y="3868583"/>
            <a:ext cx="2379819" cy="323165"/>
          </a:xfrm>
          <a:prstGeom prst="rect">
            <a:avLst/>
          </a:prstGeom>
          <a:noFill/>
        </p:spPr>
        <p:txBody>
          <a:bodyPr wrap="none" rtlCol="0">
            <a:spAutoFit/>
          </a:bodyPr>
          <a:lstStyle/>
          <a:p>
            <a:pPr algn="ctr"/>
            <a:r>
              <a:rPr lang="en-US" sz="1500" i="1" dirty="0">
                <a:solidFill>
                  <a:srgbClr val="646772"/>
                </a:solidFill>
              </a:rPr>
              <a:t>Bonnie Simpson Mason, MD</a:t>
            </a:r>
            <a:endParaRPr lang="en-US" sz="1350" i="1" dirty="0">
              <a:solidFill>
                <a:srgbClr val="646772"/>
              </a:solidFill>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1784475" y="836000"/>
            <a:ext cx="5575050" cy="396300"/>
          </a:xfrm>
          <a:prstGeom prst="rect">
            <a:avLst/>
          </a:prstGeom>
        </p:spPr>
        <p:txBody>
          <a:bodyPr spcFirstLastPara="1" vert="horz" wrap="square" lIns="0" tIns="0" rIns="0" bIns="0" rtlCol="0" anchor="b" anchorCtr="0">
            <a:noAutofit/>
          </a:bodyPr>
          <a:lstStyle/>
          <a:p>
            <a:pPr algn="l"/>
            <a:r>
              <a:rPr lang="en-US" dirty="0">
                <a:latin typeface="Constantia"/>
                <a:cs typeface="Constantia"/>
              </a:rPr>
              <a:t>Disclosures* </a:t>
            </a:r>
            <a:endParaRPr dirty="0">
              <a:latin typeface="Constantia"/>
              <a:cs typeface="Constantia"/>
            </a:endParaRPr>
          </a:p>
        </p:txBody>
      </p:sp>
      <p:sp>
        <p:nvSpPr>
          <p:cNvPr id="68" name="Google Shape;68;p14"/>
          <p:cNvSpPr txBox="1">
            <a:spLocks noGrp="1"/>
          </p:cNvSpPr>
          <p:nvPr>
            <p:ph type="body" idx="1"/>
          </p:nvPr>
        </p:nvSpPr>
        <p:spPr>
          <a:xfrm>
            <a:off x="1784456" y="1506350"/>
            <a:ext cx="2604825" cy="2791200"/>
          </a:xfrm>
          <a:prstGeom prst="rect">
            <a:avLst/>
          </a:prstGeom>
        </p:spPr>
        <p:txBody>
          <a:bodyPr spcFirstLastPara="1" vert="horz" wrap="square" lIns="0" tIns="0" rIns="0" bIns="0" rtlCol="0" anchor="t" anchorCtr="0">
            <a:noAutofit/>
          </a:bodyPr>
          <a:lstStyle/>
          <a:p>
            <a:pPr marL="0" indent="0">
              <a:buClr>
                <a:schemeClr val="dk1"/>
              </a:buClr>
              <a:buSzPts val="1100"/>
              <a:buNone/>
            </a:pPr>
            <a:r>
              <a:rPr lang="en-US" sz="1800" dirty="0"/>
              <a:t>None</a:t>
            </a:r>
          </a:p>
          <a:p>
            <a:pPr marL="0" indent="0">
              <a:buClr>
                <a:schemeClr val="dk1"/>
              </a:buClr>
              <a:buSzPts val="1100"/>
              <a:buNone/>
            </a:pPr>
            <a:endParaRPr sz="900" dirty="0"/>
          </a:p>
        </p:txBody>
      </p:sp>
      <p:sp>
        <p:nvSpPr>
          <p:cNvPr id="70" name="Google Shape;70;p14"/>
          <p:cNvSpPr txBox="1">
            <a:spLocks noGrp="1"/>
          </p:cNvSpPr>
          <p:nvPr>
            <p:ph type="sldNum" idx="12"/>
          </p:nvPr>
        </p:nvSpPr>
        <p:spPr>
          <a:xfrm>
            <a:off x="7446288" y="4673651"/>
            <a:ext cx="411525" cy="393600"/>
          </a:xfrm>
          <a:prstGeom prst="rect">
            <a:avLst/>
          </a:prstGeom>
        </p:spPr>
        <p:txBody>
          <a:bodyPr spcFirstLastPara="1" vert="horz" wrap="square" lIns="0" tIns="0" rIns="0" bIns="0" rtlCol="0" anchor="ctr" anchorCtr="0">
            <a:noAutofit/>
          </a:bodyPr>
          <a:lstStyle/>
          <a:p>
            <a:fld id="{00000000-1234-1234-1234-123412341234}" type="slidenum">
              <a:rPr lang="en"/>
              <a:pPr/>
              <a:t>2</a:t>
            </a:fld>
            <a:endParaRPr/>
          </a:p>
        </p:txBody>
      </p:sp>
      <p:sp>
        <p:nvSpPr>
          <p:cNvPr id="7" name="TextBox 6"/>
          <p:cNvSpPr txBox="1"/>
          <p:nvPr/>
        </p:nvSpPr>
        <p:spPr>
          <a:xfrm>
            <a:off x="3382807" y="4759475"/>
            <a:ext cx="2349857" cy="207749"/>
          </a:xfrm>
          <a:prstGeom prst="rect">
            <a:avLst/>
          </a:prstGeom>
          <a:noFill/>
        </p:spPr>
        <p:txBody>
          <a:bodyPr wrap="square" rtlCol="0">
            <a:spAutoFit/>
          </a:bodyPr>
          <a:lstStyle/>
          <a:p>
            <a:pPr algn="ctr"/>
            <a:r>
              <a:rPr lang="en-US" sz="750" dirty="0">
                <a:solidFill>
                  <a:schemeClr val="bg2">
                    <a:lumMod val="50000"/>
                  </a:schemeClr>
                </a:solidFill>
              </a:rPr>
              <a:t>© 2022 by </a:t>
            </a:r>
            <a:r>
              <a:rPr lang="en-US" sz="750" dirty="0" err="1">
                <a:solidFill>
                  <a:schemeClr val="bg2">
                    <a:lumMod val="50000"/>
                  </a:schemeClr>
                </a:solidFill>
              </a:rPr>
              <a:t>TitaniumSun</a:t>
            </a:r>
            <a:r>
              <a:rPr lang="en-US" sz="750" dirty="0">
                <a:solidFill>
                  <a:schemeClr val="bg2">
                    <a:lumMod val="50000"/>
                  </a:schemeClr>
                </a:solidFill>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45"/>
          <p:cNvSpPr txBox="1">
            <a:spLocks noGrp="1"/>
          </p:cNvSpPr>
          <p:nvPr>
            <p:ph type="title"/>
          </p:nvPr>
        </p:nvSpPr>
        <p:spPr>
          <a:prstGeom prst="rect">
            <a:avLst/>
          </a:prstGeom>
        </p:spPr>
        <p:txBody>
          <a:bodyPr spcFirstLastPara="1" vert="horz" wrap="square" lIns="0" tIns="0" rIns="0" bIns="0" rtlCol="0" anchor="b" anchorCtr="0">
            <a:noAutofit/>
          </a:bodyPr>
          <a:lstStyle/>
          <a:p>
            <a:pPr lvl="0" algn="l"/>
            <a:r>
              <a:rPr lang="en-US" dirty="0">
                <a:latin typeface="Constantia"/>
                <a:cs typeface="Constantia"/>
              </a:rPr>
              <a:t>Individual </a:t>
            </a:r>
            <a:br>
              <a:rPr lang="en-US" dirty="0">
                <a:latin typeface="Constantia"/>
                <a:cs typeface="Constantia"/>
              </a:rPr>
            </a:br>
            <a:r>
              <a:rPr lang="en-US" dirty="0">
                <a:latin typeface="Constantia"/>
                <a:cs typeface="Constantia"/>
              </a:rPr>
              <a:t>Equity Practices</a:t>
            </a:r>
            <a:endParaRPr dirty="0">
              <a:latin typeface="Constantia"/>
              <a:cs typeface="Constantia"/>
            </a:endParaRPr>
          </a:p>
        </p:txBody>
      </p:sp>
      <p:sp>
        <p:nvSpPr>
          <p:cNvPr id="12" name="Text Placeholder 11"/>
          <p:cNvSpPr>
            <a:spLocks noGrp="1"/>
          </p:cNvSpPr>
          <p:nvPr>
            <p:ph type="body" idx="1"/>
          </p:nvPr>
        </p:nvSpPr>
        <p:spPr/>
        <p:txBody>
          <a:bodyPr/>
          <a:lstStyle/>
          <a:p>
            <a:r>
              <a:rPr lang="en-US" dirty="0"/>
              <a:t>Cultural Humility</a:t>
            </a:r>
          </a:p>
          <a:p>
            <a:r>
              <a:rPr lang="en-US" dirty="0"/>
              <a:t>Introspection</a:t>
            </a:r>
          </a:p>
          <a:p>
            <a:r>
              <a:rPr lang="en-US" dirty="0"/>
              <a:t>Reflection</a:t>
            </a:r>
          </a:p>
          <a:p>
            <a:r>
              <a:rPr lang="en-US" dirty="0"/>
              <a:t>Growth Mindset</a:t>
            </a:r>
          </a:p>
          <a:p>
            <a:pPr lvl="1"/>
            <a:r>
              <a:rPr lang="en-US" dirty="0"/>
              <a:t>Process and Reconcile new, different information</a:t>
            </a:r>
          </a:p>
        </p:txBody>
      </p:sp>
      <p:sp>
        <p:nvSpPr>
          <p:cNvPr id="546" name="Google Shape;546;p45"/>
          <p:cNvSpPr txBox="1">
            <a:spLocks noGrp="1"/>
          </p:cNvSpPr>
          <p:nvPr>
            <p:ph type="sldNum" idx="12"/>
          </p:nvPr>
        </p:nvSpPr>
        <p:spPr>
          <a:prstGeom prst="rect">
            <a:avLst/>
          </a:prstGeom>
        </p:spPr>
        <p:txBody>
          <a:bodyPr spcFirstLastPara="1" vert="horz" wrap="square" lIns="0" tIns="0" rIns="0" bIns="0" rtlCol="0" anchor="ctr" anchorCtr="0">
            <a:noAutofit/>
          </a:bodyPr>
          <a:lstStyle/>
          <a:p>
            <a:fld id="{00000000-1234-1234-1234-123412341234}" type="slidenum">
              <a:rPr lang="en"/>
              <a:pPr/>
              <a:t>20</a:t>
            </a:fld>
            <a:endParaRPr/>
          </a:p>
        </p:txBody>
      </p:sp>
      <p:pic>
        <p:nvPicPr>
          <p:cNvPr id="547" name="Google Shape;547;p45"/>
          <p:cNvPicPr preferRelativeResize="0"/>
          <p:nvPr/>
        </p:nvPicPr>
        <p:blipFill rotWithShape="1">
          <a:blip r:embed="rId3">
            <a:alphaModFix/>
          </a:blip>
          <a:srcRect l="19633" t="9820" b="9812"/>
          <a:stretch/>
        </p:blipFill>
        <p:spPr>
          <a:xfrm>
            <a:off x="5800411" y="400600"/>
            <a:ext cx="1431302" cy="1489200"/>
          </a:xfrm>
          <a:prstGeom prst="ellipse">
            <a:avLst/>
          </a:prstGeom>
          <a:noFill/>
          <a:ln>
            <a:noFill/>
          </a:ln>
        </p:spPr>
      </p:pic>
      <p:pic>
        <p:nvPicPr>
          <p:cNvPr id="549" name="Google Shape;549;p45"/>
          <p:cNvPicPr preferRelativeResize="0"/>
          <p:nvPr/>
        </p:nvPicPr>
        <p:blipFill rotWithShape="1">
          <a:blip r:embed="rId4">
            <a:alphaModFix/>
          </a:blip>
          <a:srcRect/>
          <a:stretch/>
        </p:blipFill>
        <p:spPr>
          <a:xfrm>
            <a:off x="5386289" y="1506350"/>
            <a:ext cx="1431302" cy="1489200"/>
          </a:xfrm>
          <a:prstGeom prst="ellipse">
            <a:avLst/>
          </a:prstGeom>
          <a:noFill/>
          <a:ln>
            <a:noFill/>
          </a:ln>
        </p:spPr>
      </p:pic>
      <p:pic>
        <p:nvPicPr>
          <p:cNvPr id="551" name="Google Shape;551;p45"/>
          <p:cNvPicPr preferRelativeResize="0"/>
          <p:nvPr/>
        </p:nvPicPr>
        <p:blipFill rotWithShape="1">
          <a:blip r:embed="rId5">
            <a:alphaModFix/>
          </a:blip>
          <a:srcRect l="47271" t="22330" b="24940"/>
          <a:stretch/>
        </p:blipFill>
        <p:spPr>
          <a:xfrm>
            <a:off x="5800411" y="2634400"/>
            <a:ext cx="1431302" cy="1489200"/>
          </a:xfrm>
          <a:prstGeom prst="ellipse">
            <a:avLst/>
          </a:prstGeom>
          <a:noFill/>
          <a:ln>
            <a:noFill/>
          </a:ln>
        </p:spPr>
      </p:pic>
      <p:pic>
        <p:nvPicPr>
          <p:cNvPr id="553" name="Google Shape;553;p45"/>
          <p:cNvPicPr preferRelativeResize="0"/>
          <p:nvPr/>
        </p:nvPicPr>
        <p:blipFill rotWithShape="1">
          <a:blip r:embed="rId6">
            <a:alphaModFix/>
          </a:blip>
          <a:srcRect t="3926" b="29406"/>
          <a:stretch/>
        </p:blipFill>
        <p:spPr>
          <a:xfrm>
            <a:off x="6356596" y="1311295"/>
            <a:ext cx="1431302" cy="1489200"/>
          </a:xfrm>
          <a:prstGeom prst="ellipse">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45"/>
          <p:cNvSpPr txBox="1">
            <a:spLocks noGrp="1"/>
          </p:cNvSpPr>
          <p:nvPr>
            <p:ph type="title"/>
          </p:nvPr>
        </p:nvSpPr>
        <p:spPr>
          <a:prstGeom prst="rect">
            <a:avLst/>
          </a:prstGeom>
        </p:spPr>
        <p:txBody>
          <a:bodyPr spcFirstLastPara="1" vert="horz" wrap="square" lIns="0" tIns="0" rIns="0" bIns="0" rtlCol="0" anchor="b" anchorCtr="0">
            <a:noAutofit/>
          </a:bodyPr>
          <a:lstStyle/>
          <a:p>
            <a:pPr lvl="0" algn="l"/>
            <a:r>
              <a:rPr lang="en-US" dirty="0">
                <a:latin typeface="Constantia"/>
                <a:cs typeface="Constantia"/>
              </a:rPr>
              <a:t>Case Study</a:t>
            </a:r>
            <a:endParaRPr dirty="0">
              <a:latin typeface="Constantia"/>
              <a:cs typeface="Constantia"/>
            </a:endParaRPr>
          </a:p>
        </p:txBody>
      </p:sp>
      <p:sp>
        <p:nvSpPr>
          <p:cNvPr id="12" name="Text Placeholder 11"/>
          <p:cNvSpPr>
            <a:spLocks noGrp="1"/>
          </p:cNvSpPr>
          <p:nvPr>
            <p:ph type="body" idx="1"/>
          </p:nvPr>
        </p:nvSpPr>
        <p:spPr>
          <a:xfrm>
            <a:off x="1784456" y="1506350"/>
            <a:ext cx="3601833" cy="2791200"/>
          </a:xfrm>
        </p:spPr>
        <p:txBody>
          <a:bodyPr/>
          <a:lstStyle/>
          <a:p>
            <a:r>
              <a:rPr lang="en-US" dirty="0"/>
              <a:t>Dr. </a:t>
            </a:r>
            <a:r>
              <a:rPr lang="en-US" dirty="0" err="1"/>
              <a:t>Chukwumeka</a:t>
            </a:r>
            <a:r>
              <a:rPr lang="en-US" dirty="0"/>
              <a:t> </a:t>
            </a:r>
            <a:r>
              <a:rPr lang="en-US" dirty="0" err="1"/>
              <a:t>Onyike</a:t>
            </a:r>
            <a:r>
              <a:rPr lang="en-US" dirty="0"/>
              <a:t> just matched in your residency program. He arrives for orientation, and immediately, your PD greets him by saying, “Hello, Dr. O! We are so happy to have you here. Hey everyone, this is Dr. O. Let’s welcome him.” From that point on, he is referred to as Dr. O.  </a:t>
            </a:r>
          </a:p>
          <a:p>
            <a:endParaRPr lang="en-US" dirty="0"/>
          </a:p>
          <a:p>
            <a:r>
              <a:rPr lang="en-US" dirty="0"/>
              <a:t>Which equity principle can be improved upon in this example? </a:t>
            </a:r>
          </a:p>
          <a:p>
            <a:r>
              <a:rPr lang="en-US" dirty="0"/>
              <a:t>What is an equity practice that we could employ here?</a:t>
            </a:r>
          </a:p>
        </p:txBody>
      </p:sp>
      <p:sp>
        <p:nvSpPr>
          <p:cNvPr id="546" name="Google Shape;546;p45"/>
          <p:cNvSpPr txBox="1">
            <a:spLocks noGrp="1"/>
          </p:cNvSpPr>
          <p:nvPr>
            <p:ph type="sldNum" idx="12"/>
          </p:nvPr>
        </p:nvSpPr>
        <p:spPr>
          <a:prstGeom prst="rect">
            <a:avLst/>
          </a:prstGeom>
        </p:spPr>
        <p:txBody>
          <a:bodyPr spcFirstLastPara="1" vert="horz" wrap="square" lIns="0" tIns="0" rIns="0" bIns="0" rtlCol="0" anchor="ctr" anchorCtr="0">
            <a:noAutofit/>
          </a:bodyPr>
          <a:lstStyle/>
          <a:p>
            <a:fld id="{00000000-1234-1234-1234-123412341234}" type="slidenum">
              <a:rPr lang="en"/>
              <a:pPr/>
              <a:t>21</a:t>
            </a:fld>
            <a:endParaRPr/>
          </a:p>
        </p:txBody>
      </p:sp>
      <p:pic>
        <p:nvPicPr>
          <p:cNvPr id="547" name="Google Shape;547;p45"/>
          <p:cNvPicPr preferRelativeResize="0"/>
          <p:nvPr/>
        </p:nvPicPr>
        <p:blipFill rotWithShape="1">
          <a:blip r:embed="rId3">
            <a:alphaModFix/>
          </a:blip>
          <a:srcRect l="19633" t="9820" b="9812"/>
          <a:stretch/>
        </p:blipFill>
        <p:spPr>
          <a:xfrm>
            <a:off x="5800410" y="400600"/>
            <a:ext cx="1392557" cy="1489200"/>
          </a:xfrm>
          <a:prstGeom prst="ellipse">
            <a:avLst/>
          </a:prstGeom>
          <a:noFill/>
          <a:ln>
            <a:noFill/>
          </a:ln>
        </p:spPr>
      </p:pic>
      <p:pic>
        <p:nvPicPr>
          <p:cNvPr id="549" name="Google Shape;549;p45"/>
          <p:cNvPicPr preferRelativeResize="0"/>
          <p:nvPr/>
        </p:nvPicPr>
        <p:blipFill rotWithShape="1">
          <a:blip r:embed="rId4">
            <a:alphaModFix/>
          </a:blip>
          <a:srcRect/>
          <a:stretch/>
        </p:blipFill>
        <p:spPr>
          <a:xfrm>
            <a:off x="5386288" y="1506350"/>
            <a:ext cx="1392557" cy="1489200"/>
          </a:xfrm>
          <a:prstGeom prst="ellipse">
            <a:avLst/>
          </a:prstGeom>
          <a:noFill/>
          <a:ln>
            <a:noFill/>
          </a:ln>
        </p:spPr>
      </p:pic>
      <p:pic>
        <p:nvPicPr>
          <p:cNvPr id="551" name="Google Shape;551;p45"/>
          <p:cNvPicPr preferRelativeResize="0"/>
          <p:nvPr/>
        </p:nvPicPr>
        <p:blipFill rotWithShape="1">
          <a:blip r:embed="rId5">
            <a:alphaModFix/>
          </a:blip>
          <a:srcRect l="47271" t="22330" b="24940"/>
          <a:stretch/>
        </p:blipFill>
        <p:spPr>
          <a:xfrm>
            <a:off x="5800410" y="2634400"/>
            <a:ext cx="1392557" cy="1489200"/>
          </a:xfrm>
          <a:prstGeom prst="ellipse">
            <a:avLst/>
          </a:prstGeom>
          <a:noFill/>
          <a:ln>
            <a:noFill/>
          </a:ln>
        </p:spPr>
      </p:pic>
      <p:pic>
        <p:nvPicPr>
          <p:cNvPr id="553" name="Google Shape;553;p45"/>
          <p:cNvPicPr preferRelativeResize="0"/>
          <p:nvPr/>
        </p:nvPicPr>
        <p:blipFill rotWithShape="1">
          <a:blip r:embed="rId6">
            <a:alphaModFix/>
          </a:blip>
          <a:srcRect t="3926" b="29406"/>
          <a:stretch/>
        </p:blipFill>
        <p:spPr>
          <a:xfrm>
            <a:off x="6356595" y="1311295"/>
            <a:ext cx="1392557" cy="1489200"/>
          </a:xfrm>
          <a:prstGeom prst="ellipse">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45"/>
          <p:cNvSpPr txBox="1">
            <a:spLocks noGrp="1"/>
          </p:cNvSpPr>
          <p:nvPr>
            <p:ph type="title"/>
          </p:nvPr>
        </p:nvSpPr>
        <p:spPr>
          <a:prstGeom prst="rect">
            <a:avLst/>
          </a:prstGeom>
        </p:spPr>
        <p:txBody>
          <a:bodyPr spcFirstLastPara="1" vert="horz" wrap="square" lIns="0" tIns="0" rIns="0" bIns="0" rtlCol="0" anchor="b" anchorCtr="0">
            <a:noAutofit/>
          </a:bodyPr>
          <a:lstStyle/>
          <a:p>
            <a:pPr lvl="0"/>
            <a:r>
              <a:rPr lang="en-US" dirty="0">
                <a:latin typeface="Constantia"/>
                <a:cs typeface="Constantia"/>
              </a:rPr>
              <a:t>Individual</a:t>
            </a:r>
            <a:endParaRPr dirty="0">
              <a:latin typeface="Constantia"/>
              <a:cs typeface="Constantia"/>
            </a:endParaRPr>
          </a:p>
        </p:txBody>
      </p:sp>
      <p:sp>
        <p:nvSpPr>
          <p:cNvPr id="12" name="Text Placeholder 11"/>
          <p:cNvSpPr>
            <a:spLocks noGrp="1"/>
          </p:cNvSpPr>
          <p:nvPr>
            <p:ph type="body" idx="1"/>
          </p:nvPr>
        </p:nvSpPr>
        <p:spPr>
          <a:xfrm>
            <a:off x="1784457" y="1506350"/>
            <a:ext cx="4718732" cy="2791200"/>
          </a:xfrm>
        </p:spPr>
        <p:txBody>
          <a:bodyPr/>
          <a:lstStyle/>
          <a:p>
            <a:pPr>
              <a:buNone/>
            </a:pPr>
            <a:r>
              <a:rPr lang="en-US" dirty="0"/>
              <a:t>Recognize others</a:t>
            </a:r>
          </a:p>
          <a:p>
            <a:r>
              <a:rPr lang="en-US" dirty="0"/>
              <a:t>Name pronunciation </a:t>
            </a:r>
          </a:p>
          <a:p>
            <a:r>
              <a:rPr lang="en-US" dirty="0"/>
              <a:t>Acknowledgement and attribution</a:t>
            </a:r>
          </a:p>
          <a:p>
            <a:r>
              <a:rPr lang="en-US" dirty="0"/>
              <a:t>Acknowledge missteps </a:t>
            </a:r>
          </a:p>
          <a:p>
            <a:r>
              <a:rPr lang="en-US" dirty="0"/>
              <a:t>“We’ve always done it this way.”</a:t>
            </a:r>
          </a:p>
        </p:txBody>
      </p:sp>
      <p:sp>
        <p:nvSpPr>
          <p:cNvPr id="546" name="Google Shape;546;p45"/>
          <p:cNvSpPr txBox="1">
            <a:spLocks noGrp="1"/>
          </p:cNvSpPr>
          <p:nvPr>
            <p:ph type="sldNum" idx="12"/>
          </p:nvPr>
        </p:nvSpPr>
        <p:spPr>
          <a:prstGeom prst="rect">
            <a:avLst/>
          </a:prstGeom>
        </p:spPr>
        <p:txBody>
          <a:bodyPr spcFirstLastPara="1" vert="horz" wrap="square" lIns="0" tIns="0" rIns="0" bIns="0" rtlCol="0" anchor="ctr" anchorCtr="0">
            <a:noAutofit/>
          </a:bodyPr>
          <a:lstStyle/>
          <a:p>
            <a:fld id="{00000000-1234-1234-1234-123412341234}" type="slidenum">
              <a:rPr lang="en"/>
              <a:pPr/>
              <a:t>22</a:t>
            </a:fld>
            <a:endParaRPr/>
          </a:p>
        </p:txBody>
      </p:sp>
      <p:pic>
        <p:nvPicPr>
          <p:cNvPr id="547" name="Google Shape;547;p45"/>
          <p:cNvPicPr preferRelativeResize="0"/>
          <p:nvPr/>
        </p:nvPicPr>
        <p:blipFill rotWithShape="1">
          <a:blip r:embed="rId3">
            <a:alphaModFix/>
          </a:blip>
          <a:srcRect l="19633" t="9820" b="9812"/>
          <a:stretch/>
        </p:blipFill>
        <p:spPr>
          <a:xfrm>
            <a:off x="6135330" y="400600"/>
            <a:ext cx="1421847" cy="1489200"/>
          </a:xfrm>
          <a:prstGeom prst="ellipse">
            <a:avLst/>
          </a:prstGeom>
          <a:noFill/>
          <a:ln>
            <a:noFill/>
          </a:ln>
        </p:spPr>
      </p:pic>
      <p:pic>
        <p:nvPicPr>
          <p:cNvPr id="549" name="Google Shape;549;p45"/>
          <p:cNvPicPr preferRelativeResize="0"/>
          <p:nvPr/>
        </p:nvPicPr>
        <p:blipFill rotWithShape="1">
          <a:blip r:embed="rId4">
            <a:alphaModFix/>
          </a:blip>
          <a:srcRect/>
          <a:stretch/>
        </p:blipFill>
        <p:spPr>
          <a:xfrm>
            <a:off x="5721208" y="1506350"/>
            <a:ext cx="1421847" cy="1489200"/>
          </a:xfrm>
          <a:prstGeom prst="ellipse">
            <a:avLst/>
          </a:prstGeom>
          <a:noFill/>
          <a:ln>
            <a:noFill/>
          </a:ln>
        </p:spPr>
      </p:pic>
      <p:pic>
        <p:nvPicPr>
          <p:cNvPr id="551" name="Google Shape;551;p45"/>
          <p:cNvPicPr preferRelativeResize="0"/>
          <p:nvPr/>
        </p:nvPicPr>
        <p:blipFill rotWithShape="1">
          <a:blip r:embed="rId5">
            <a:alphaModFix/>
          </a:blip>
          <a:srcRect l="47271" t="22330" b="24940"/>
          <a:stretch/>
        </p:blipFill>
        <p:spPr>
          <a:xfrm>
            <a:off x="6135330" y="2634400"/>
            <a:ext cx="1421847" cy="1489200"/>
          </a:xfrm>
          <a:prstGeom prst="ellipse">
            <a:avLst/>
          </a:prstGeom>
          <a:noFill/>
          <a:ln>
            <a:noFill/>
          </a:ln>
        </p:spPr>
      </p:pic>
      <p:pic>
        <p:nvPicPr>
          <p:cNvPr id="553" name="Google Shape;553;p45"/>
          <p:cNvPicPr preferRelativeResize="0"/>
          <p:nvPr/>
        </p:nvPicPr>
        <p:blipFill rotWithShape="1">
          <a:blip r:embed="rId6">
            <a:alphaModFix/>
          </a:blip>
          <a:srcRect t="3926" b="29406"/>
          <a:stretch/>
        </p:blipFill>
        <p:spPr>
          <a:xfrm>
            <a:off x="6691515" y="1311295"/>
            <a:ext cx="1421847" cy="1489200"/>
          </a:xfrm>
          <a:prstGeom prst="ellipse">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sldNum" idx="12"/>
          </p:nvPr>
        </p:nvSpPr>
        <p:spPr>
          <a:xfrm>
            <a:off x="7446288" y="4673651"/>
            <a:ext cx="411525" cy="393600"/>
          </a:xfrm>
          <a:prstGeom prst="rect">
            <a:avLst/>
          </a:prstGeom>
        </p:spPr>
        <p:txBody>
          <a:bodyPr spcFirstLastPara="1" vert="horz" wrap="square" lIns="0" tIns="0" rIns="0" bIns="0" rtlCol="0" anchor="ctr" anchorCtr="0">
            <a:noAutofit/>
          </a:bodyPr>
          <a:lstStyle/>
          <a:p>
            <a:fld id="{00000000-1234-1234-1234-123412341234}" type="slidenum">
              <a:rPr lang="en"/>
              <a:pPr/>
              <a:t>23</a:t>
            </a:fld>
            <a:endParaRPr/>
          </a:p>
        </p:txBody>
      </p:sp>
      <p:pic>
        <p:nvPicPr>
          <p:cNvPr id="140" name="Google Shape;140;p22"/>
          <p:cNvPicPr preferRelativeResize="0"/>
          <p:nvPr/>
        </p:nvPicPr>
        <p:blipFill rotWithShape="1">
          <a:blip r:embed="rId3">
            <a:alphaModFix/>
          </a:blip>
          <a:srcRect l="4127" r="2909" b="7037"/>
          <a:stretch/>
        </p:blipFill>
        <p:spPr>
          <a:xfrm>
            <a:off x="1143000" y="150"/>
            <a:ext cx="3857625" cy="5143500"/>
          </a:xfrm>
          <a:prstGeom prst="rtTriangle">
            <a:avLst/>
          </a:prstGeom>
          <a:noFill/>
          <a:ln>
            <a:noFill/>
          </a:ln>
          <a:effectLst>
            <a:outerShdw blurRad="257175" algn="bl" rotWithShape="0">
              <a:schemeClr val="dk1">
                <a:alpha val="50000"/>
              </a:schemeClr>
            </a:outerShdw>
          </a:effectLst>
        </p:spPr>
      </p:pic>
      <p:sp>
        <p:nvSpPr>
          <p:cNvPr id="6" name="TextBox 5"/>
          <p:cNvSpPr txBox="1"/>
          <p:nvPr/>
        </p:nvSpPr>
        <p:spPr>
          <a:xfrm>
            <a:off x="5651144" y="4821031"/>
            <a:ext cx="2349857" cy="207749"/>
          </a:xfrm>
          <a:prstGeom prst="rect">
            <a:avLst/>
          </a:prstGeom>
          <a:noFill/>
        </p:spPr>
        <p:txBody>
          <a:bodyPr wrap="square" rtlCol="0">
            <a:spAutoFit/>
          </a:bodyPr>
          <a:lstStyle/>
          <a:p>
            <a:pPr algn="ctr"/>
            <a:r>
              <a:rPr lang="en-US" sz="750" dirty="0">
                <a:solidFill>
                  <a:schemeClr val="bg2">
                    <a:lumMod val="50000"/>
                  </a:schemeClr>
                </a:solidFill>
              </a:rPr>
              <a:t>© 2022 by </a:t>
            </a:r>
            <a:r>
              <a:rPr lang="en-US" sz="750" dirty="0" err="1">
                <a:solidFill>
                  <a:schemeClr val="bg2">
                    <a:lumMod val="50000"/>
                  </a:schemeClr>
                </a:solidFill>
              </a:rPr>
              <a:t>TitaniumSun</a:t>
            </a:r>
            <a:r>
              <a:rPr lang="en-US" sz="750" dirty="0">
                <a:solidFill>
                  <a:schemeClr val="bg2">
                    <a:lumMod val="50000"/>
                  </a:schemeClr>
                </a:solidFill>
              </a:rPr>
              <a:t>™</a:t>
            </a:r>
          </a:p>
        </p:txBody>
      </p:sp>
      <p:sp>
        <p:nvSpPr>
          <p:cNvPr id="9" name="Title 8"/>
          <p:cNvSpPr>
            <a:spLocks noGrp="1"/>
          </p:cNvSpPr>
          <p:nvPr>
            <p:ph type="title"/>
          </p:nvPr>
        </p:nvSpPr>
        <p:spPr>
          <a:xfrm>
            <a:off x="2213100" y="341600"/>
            <a:ext cx="5575050" cy="396300"/>
          </a:xfrm>
        </p:spPr>
        <p:txBody>
          <a:bodyPr/>
          <a:lstStyle/>
          <a:p>
            <a:pPr algn="r"/>
            <a:r>
              <a:rPr lang="en-US" dirty="0">
                <a:latin typeface="Constantia"/>
                <a:cs typeface="Constantia"/>
              </a:rPr>
              <a:t>Workforce</a:t>
            </a:r>
          </a:p>
        </p:txBody>
      </p:sp>
      <p:sp>
        <p:nvSpPr>
          <p:cNvPr id="7" name="TextBox 6"/>
          <p:cNvSpPr txBox="1"/>
          <p:nvPr/>
        </p:nvSpPr>
        <p:spPr>
          <a:xfrm>
            <a:off x="5418333" y="1423762"/>
            <a:ext cx="2433488" cy="1131079"/>
          </a:xfrm>
          <a:prstGeom prst="rect">
            <a:avLst/>
          </a:prstGeom>
          <a:noFill/>
        </p:spPr>
        <p:txBody>
          <a:bodyPr wrap="none" rtlCol="0">
            <a:spAutoFit/>
          </a:bodyPr>
          <a:lstStyle/>
          <a:p>
            <a:pPr algn="r">
              <a:buFont typeface="Arial"/>
              <a:buChar char="•"/>
            </a:pPr>
            <a:r>
              <a:rPr lang="en-US" sz="1350" dirty="0">
                <a:solidFill>
                  <a:srgbClr val="000000"/>
                </a:solidFill>
                <a:latin typeface="+mj-lt"/>
                <a:cs typeface="Constantia"/>
              </a:rPr>
              <a:t>Physicians, clinicians (HC team)</a:t>
            </a:r>
          </a:p>
          <a:p>
            <a:pPr algn="r"/>
            <a:endParaRPr lang="en-US" sz="1350" dirty="0">
              <a:solidFill>
                <a:srgbClr val="000000"/>
              </a:solidFill>
              <a:latin typeface="+mj-lt"/>
              <a:cs typeface="Constantia"/>
            </a:endParaRPr>
          </a:p>
          <a:p>
            <a:pPr algn="r">
              <a:buFont typeface="Arial"/>
              <a:buChar char="•"/>
            </a:pPr>
            <a:r>
              <a:rPr lang="en-US" sz="1350" dirty="0">
                <a:solidFill>
                  <a:srgbClr val="000000"/>
                </a:solidFill>
                <a:latin typeface="+mj-lt"/>
                <a:cs typeface="Constantia"/>
              </a:rPr>
              <a:t>Students and residents</a:t>
            </a:r>
          </a:p>
          <a:p>
            <a:pPr algn="r"/>
            <a:r>
              <a:rPr lang="en-US" sz="1350" dirty="0">
                <a:solidFill>
                  <a:srgbClr val="000000"/>
                </a:solidFill>
                <a:latin typeface="+mj-lt"/>
                <a:cs typeface="Constantia"/>
              </a:rPr>
              <a:t> </a:t>
            </a:r>
          </a:p>
          <a:p>
            <a:pPr algn="r">
              <a:buFont typeface="Arial"/>
              <a:buChar char="•"/>
            </a:pPr>
            <a:r>
              <a:rPr lang="en-US" sz="1350" dirty="0">
                <a:solidFill>
                  <a:srgbClr val="000000"/>
                </a:solidFill>
                <a:latin typeface="+mj-lt"/>
                <a:cs typeface="Constantia"/>
              </a:rPr>
              <a:t>Administrators &amp; staff</a:t>
            </a:r>
          </a:p>
        </p:txBody>
      </p:sp>
      <p:pic>
        <p:nvPicPr>
          <p:cNvPr id="8" name="Picture 7" descr="IMG_0145.jpg"/>
          <p:cNvPicPr>
            <a:picLocks noChangeAspect="1"/>
          </p:cNvPicPr>
          <p:nvPr/>
        </p:nvPicPr>
        <p:blipFill>
          <a:blip r:embed="rId4"/>
          <a:stretch>
            <a:fillRect/>
          </a:stretch>
        </p:blipFill>
        <p:spPr>
          <a:xfrm>
            <a:off x="908903" y="150"/>
            <a:ext cx="4533900" cy="51435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sldNum" idx="12"/>
          </p:nvPr>
        </p:nvSpPr>
        <p:spPr>
          <a:xfrm>
            <a:off x="7446288" y="4673651"/>
            <a:ext cx="411525" cy="393600"/>
          </a:xfrm>
          <a:prstGeom prst="rect">
            <a:avLst/>
          </a:prstGeom>
        </p:spPr>
        <p:txBody>
          <a:bodyPr spcFirstLastPara="1" vert="horz" wrap="square" lIns="0" tIns="0" rIns="0" bIns="0" rtlCol="0" anchor="ctr" anchorCtr="0">
            <a:noAutofit/>
          </a:bodyPr>
          <a:lstStyle/>
          <a:p>
            <a:fld id="{00000000-1234-1234-1234-123412341234}" type="slidenum">
              <a:rPr lang="en"/>
              <a:pPr/>
              <a:t>24</a:t>
            </a:fld>
            <a:endParaRPr/>
          </a:p>
        </p:txBody>
      </p:sp>
      <p:pic>
        <p:nvPicPr>
          <p:cNvPr id="140" name="Google Shape;140;p22"/>
          <p:cNvPicPr preferRelativeResize="0"/>
          <p:nvPr/>
        </p:nvPicPr>
        <p:blipFill rotWithShape="1">
          <a:blip r:embed="rId3">
            <a:alphaModFix/>
          </a:blip>
          <a:srcRect l="4127" r="2909" b="7037"/>
          <a:stretch/>
        </p:blipFill>
        <p:spPr>
          <a:xfrm>
            <a:off x="1143000" y="150"/>
            <a:ext cx="3857625" cy="5143500"/>
          </a:xfrm>
          <a:prstGeom prst="rtTriangle">
            <a:avLst/>
          </a:prstGeom>
          <a:noFill/>
          <a:ln>
            <a:noFill/>
          </a:ln>
          <a:effectLst>
            <a:outerShdw blurRad="257175" algn="bl" rotWithShape="0">
              <a:schemeClr val="dk1">
                <a:alpha val="50000"/>
              </a:schemeClr>
            </a:outerShdw>
          </a:effectLst>
        </p:spPr>
      </p:pic>
      <p:sp>
        <p:nvSpPr>
          <p:cNvPr id="6" name="TextBox 5"/>
          <p:cNvSpPr txBox="1"/>
          <p:nvPr/>
        </p:nvSpPr>
        <p:spPr>
          <a:xfrm>
            <a:off x="5651144" y="4821031"/>
            <a:ext cx="2349857" cy="207749"/>
          </a:xfrm>
          <a:prstGeom prst="rect">
            <a:avLst/>
          </a:prstGeom>
          <a:noFill/>
        </p:spPr>
        <p:txBody>
          <a:bodyPr wrap="square" rtlCol="0">
            <a:spAutoFit/>
          </a:bodyPr>
          <a:lstStyle/>
          <a:p>
            <a:pPr algn="ctr"/>
            <a:r>
              <a:rPr lang="en-US" sz="750" dirty="0">
                <a:solidFill>
                  <a:schemeClr val="bg2">
                    <a:lumMod val="50000"/>
                  </a:schemeClr>
                </a:solidFill>
              </a:rPr>
              <a:t>© 2022 by </a:t>
            </a:r>
            <a:r>
              <a:rPr lang="en-US" sz="750" dirty="0" err="1">
                <a:solidFill>
                  <a:schemeClr val="bg2">
                    <a:lumMod val="50000"/>
                  </a:schemeClr>
                </a:solidFill>
              </a:rPr>
              <a:t>TitaniumSun</a:t>
            </a:r>
            <a:r>
              <a:rPr lang="en-US" sz="750" dirty="0">
                <a:solidFill>
                  <a:schemeClr val="bg2">
                    <a:lumMod val="50000"/>
                  </a:schemeClr>
                </a:solidFill>
              </a:rPr>
              <a:t>™</a:t>
            </a:r>
          </a:p>
        </p:txBody>
      </p:sp>
      <p:sp>
        <p:nvSpPr>
          <p:cNvPr id="9" name="Title 8"/>
          <p:cNvSpPr>
            <a:spLocks noGrp="1"/>
          </p:cNvSpPr>
          <p:nvPr>
            <p:ph type="title"/>
          </p:nvPr>
        </p:nvSpPr>
        <p:spPr>
          <a:xfrm>
            <a:off x="2213100" y="341600"/>
            <a:ext cx="5575050" cy="396300"/>
          </a:xfrm>
        </p:spPr>
        <p:txBody>
          <a:bodyPr/>
          <a:lstStyle/>
          <a:p>
            <a:pPr algn="r"/>
            <a:r>
              <a:rPr lang="en-US" dirty="0">
                <a:latin typeface="Constantia"/>
                <a:cs typeface="Constantia"/>
              </a:rPr>
              <a:t>Workforce</a:t>
            </a:r>
          </a:p>
        </p:txBody>
      </p:sp>
      <p:sp>
        <p:nvSpPr>
          <p:cNvPr id="7" name="TextBox 6"/>
          <p:cNvSpPr txBox="1"/>
          <p:nvPr/>
        </p:nvSpPr>
        <p:spPr>
          <a:xfrm>
            <a:off x="5575651" y="1224703"/>
            <a:ext cx="2282162" cy="3208571"/>
          </a:xfrm>
          <a:prstGeom prst="rect">
            <a:avLst/>
          </a:prstGeom>
          <a:noFill/>
        </p:spPr>
        <p:txBody>
          <a:bodyPr wrap="square" rtlCol="0">
            <a:spAutoFit/>
          </a:bodyPr>
          <a:lstStyle/>
          <a:p>
            <a:r>
              <a:rPr lang="en-US" sz="1350" dirty="0">
                <a:solidFill>
                  <a:srgbClr val="000000"/>
                </a:solidFill>
                <a:latin typeface="+mj-lt"/>
                <a:cs typeface="Constantia"/>
              </a:rPr>
              <a:t>One of your residents begins to act atypically by appearing extremely fatigued, sometimes tearful, and you begin to hear rumblings about issues arising during clinic and procedures.</a:t>
            </a:r>
          </a:p>
          <a:p>
            <a:endParaRPr lang="en-US" sz="1350" dirty="0">
              <a:solidFill>
                <a:srgbClr val="000000"/>
              </a:solidFill>
              <a:latin typeface="+mj-lt"/>
              <a:cs typeface="Constantia"/>
            </a:endParaRPr>
          </a:p>
          <a:p>
            <a:r>
              <a:rPr lang="en-US" sz="1350" dirty="0">
                <a:solidFill>
                  <a:srgbClr val="000000"/>
                </a:solidFill>
                <a:latin typeface="+mj-lt"/>
                <a:cs typeface="Constantia"/>
              </a:rPr>
              <a:t>Which Equity Principle can be engaged here and how?</a:t>
            </a:r>
          </a:p>
          <a:p>
            <a:endParaRPr lang="en-US" sz="1350" dirty="0">
              <a:solidFill>
                <a:srgbClr val="000000"/>
              </a:solidFill>
              <a:latin typeface="+mj-lt"/>
              <a:cs typeface="Constantia"/>
            </a:endParaRPr>
          </a:p>
          <a:p>
            <a:r>
              <a:rPr lang="en-US" sz="1350" dirty="0"/>
              <a:t>What is an equity practice that we could employ here?</a:t>
            </a:r>
          </a:p>
          <a:p>
            <a:r>
              <a:rPr lang="en-US" sz="1350" dirty="0">
                <a:solidFill>
                  <a:srgbClr val="000000"/>
                </a:solidFill>
                <a:latin typeface="+mj-lt"/>
                <a:cs typeface="Constantia"/>
              </a:rPr>
              <a:t> </a:t>
            </a:r>
          </a:p>
          <a:p>
            <a:pPr algn="r">
              <a:buFont typeface="Arial"/>
              <a:buChar char="•"/>
            </a:pPr>
            <a:endParaRPr lang="en-US" sz="1350" dirty="0">
              <a:solidFill>
                <a:srgbClr val="000000"/>
              </a:solidFill>
              <a:latin typeface="+mj-lt"/>
              <a:cs typeface="Constantia"/>
            </a:endParaRPr>
          </a:p>
        </p:txBody>
      </p:sp>
      <p:pic>
        <p:nvPicPr>
          <p:cNvPr id="8" name="Picture 7" descr="IMG_0145.jpg"/>
          <p:cNvPicPr>
            <a:picLocks noChangeAspect="1"/>
          </p:cNvPicPr>
          <p:nvPr/>
        </p:nvPicPr>
        <p:blipFill>
          <a:blip r:embed="rId4"/>
          <a:stretch>
            <a:fillRect/>
          </a:stretch>
        </p:blipFill>
        <p:spPr>
          <a:xfrm>
            <a:off x="908903" y="150"/>
            <a:ext cx="4533900" cy="51435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sldNum" idx="12"/>
          </p:nvPr>
        </p:nvSpPr>
        <p:spPr>
          <a:xfrm>
            <a:off x="7446288" y="4673651"/>
            <a:ext cx="411525" cy="393600"/>
          </a:xfrm>
          <a:prstGeom prst="rect">
            <a:avLst/>
          </a:prstGeom>
        </p:spPr>
        <p:txBody>
          <a:bodyPr spcFirstLastPara="1" vert="horz" wrap="square" lIns="0" tIns="0" rIns="0" bIns="0" rtlCol="0" anchor="ctr" anchorCtr="0">
            <a:noAutofit/>
          </a:bodyPr>
          <a:lstStyle/>
          <a:p>
            <a:fld id="{00000000-1234-1234-1234-123412341234}" type="slidenum">
              <a:rPr lang="en"/>
              <a:pPr/>
              <a:t>25</a:t>
            </a:fld>
            <a:endParaRPr/>
          </a:p>
        </p:txBody>
      </p:sp>
      <p:pic>
        <p:nvPicPr>
          <p:cNvPr id="140" name="Google Shape;140;p22"/>
          <p:cNvPicPr preferRelativeResize="0"/>
          <p:nvPr/>
        </p:nvPicPr>
        <p:blipFill rotWithShape="1">
          <a:blip r:embed="rId3">
            <a:alphaModFix/>
          </a:blip>
          <a:srcRect l="4127" r="2909" b="7037"/>
          <a:stretch/>
        </p:blipFill>
        <p:spPr>
          <a:xfrm>
            <a:off x="1143000" y="150"/>
            <a:ext cx="3857625" cy="5143500"/>
          </a:xfrm>
          <a:prstGeom prst="rtTriangle">
            <a:avLst/>
          </a:prstGeom>
          <a:noFill/>
          <a:ln>
            <a:noFill/>
          </a:ln>
          <a:effectLst>
            <a:outerShdw blurRad="257175" algn="bl" rotWithShape="0">
              <a:schemeClr val="dk1">
                <a:alpha val="50000"/>
              </a:schemeClr>
            </a:outerShdw>
          </a:effectLst>
        </p:spPr>
      </p:pic>
      <p:sp>
        <p:nvSpPr>
          <p:cNvPr id="6" name="TextBox 5"/>
          <p:cNvSpPr txBox="1"/>
          <p:nvPr/>
        </p:nvSpPr>
        <p:spPr>
          <a:xfrm>
            <a:off x="5651144" y="4821031"/>
            <a:ext cx="2349857" cy="207749"/>
          </a:xfrm>
          <a:prstGeom prst="rect">
            <a:avLst/>
          </a:prstGeom>
          <a:noFill/>
        </p:spPr>
        <p:txBody>
          <a:bodyPr wrap="square" rtlCol="0">
            <a:spAutoFit/>
          </a:bodyPr>
          <a:lstStyle/>
          <a:p>
            <a:pPr algn="ctr"/>
            <a:r>
              <a:rPr lang="en-US" sz="750" dirty="0">
                <a:solidFill>
                  <a:schemeClr val="bg2">
                    <a:lumMod val="50000"/>
                  </a:schemeClr>
                </a:solidFill>
              </a:rPr>
              <a:t>© 2022 by </a:t>
            </a:r>
            <a:r>
              <a:rPr lang="en-US" sz="750" dirty="0" err="1">
                <a:solidFill>
                  <a:schemeClr val="bg2">
                    <a:lumMod val="50000"/>
                  </a:schemeClr>
                </a:solidFill>
              </a:rPr>
              <a:t>TitaniumSun</a:t>
            </a:r>
            <a:r>
              <a:rPr lang="en-US" sz="750" dirty="0">
                <a:solidFill>
                  <a:schemeClr val="bg2">
                    <a:lumMod val="50000"/>
                  </a:schemeClr>
                </a:solidFill>
              </a:rPr>
              <a:t>™</a:t>
            </a:r>
          </a:p>
        </p:txBody>
      </p:sp>
      <p:sp>
        <p:nvSpPr>
          <p:cNvPr id="9" name="Title 8"/>
          <p:cNvSpPr>
            <a:spLocks noGrp="1"/>
          </p:cNvSpPr>
          <p:nvPr>
            <p:ph type="title"/>
          </p:nvPr>
        </p:nvSpPr>
        <p:spPr>
          <a:xfrm>
            <a:off x="2282763" y="1332350"/>
            <a:ext cx="5575050" cy="396300"/>
          </a:xfrm>
        </p:spPr>
        <p:txBody>
          <a:bodyPr/>
          <a:lstStyle/>
          <a:p>
            <a:pPr algn="r"/>
            <a:r>
              <a:rPr lang="en-US" dirty="0">
                <a:latin typeface="Constantia"/>
                <a:cs typeface="Constantia"/>
              </a:rPr>
              <a:t>Workforce</a:t>
            </a:r>
            <a:br>
              <a:rPr lang="en-US" dirty="0">
                <a:latin typeface="Constantia"/>
                <a:cs typeface="Constantia"/>
              </a:rPr>
            </a:br>
            <a:r>
              <a:rPr lang="en-US" dirty="0">
                <a:latin typeface="Constantia"/>
                <a:cs typeface="Constantia"/>
              </a:rPr>
              <a:t>Equity </a:t>
            </a:r>
            <a:br>
              <a:rPr lang="en-US" dirty="0">
                <a:latin typeface="Constantia"/>
                <a:cs typeface="Constantia"/>
              </a:rPr>
            </a:br>
            <a:r>
              <a:rPr lang="en-US" dirty="0">
                <a:latin typeface="Constantia"/>
                <a:cs typeface="Constantia"/>
              </a:rPr>
              <a:t>Practices</a:t>
            </a:r>
          </a:p>
        </p:txBody>
      </p:sp>
      <p:sp>
        <p:nvSpPr>
          <p:cNvPr id="7" name="TextBox 6"/>
          <p:cNvSpPr txBox="1"/>
          <p:nvPr/>
        </p:nvSpPr>
        <p:spPr>
          <a:xfrm>
            <a:off x="5442802" y="1978371"/>
            <a:ext cx="2558198" cy="1962076"/>
          </a:xfrm>
          <a:prstGeom prst="rect">
            <a:avLst/>
          </a:prstGeom>
          <a:noFill/>
        </p:spPr>
        <p:txBody>
          <a:bodyPr wrap="square" rtlCol="0">
            <a:spAutoFit/>
          </a:bodyPr>
          <a:lstStyle/>
          <a:p>
            <a:pPr>
              <a:buFont typeface="Arial"/>
              <a:buChar char="•"/>
            </a:pPr>
            <a:r>
              <a:rPr lang="en-US" sz="1350" dirty="0"/>
              <a:t>Presume excellence vs. assume inadequacy</a:t>
            </a:r>
          </a:p>
          <a:p>
            <a:pPr>
              <a:buFont typeface="Arial"/>
              <a:buChar char="•"/>
            </a:pPr>
            <a:endParaRPr lang="en-US" sz="1350" dirty="0"/>
          </a:p>
          <a:p>
            <a:pPr>
              <a:buFont typeface="Arial"/>
              <a:buChar char="•"/>
            </a:pPr>
            <a:r>
              <a:rPr lang="en-US" sz="1350" dirty="0"/>
              <a:t>Consider extenuating circumstances</a:t>
            </a:r>
          </a:p>
          <a:p>
            <a:pPr>
              <a:buFont typeface="Arial"/>
              <a:buChar char="•"/>
            </a:pPr>
            <a:endParaRPr lang="en-US" sz="1350" dirty="0"/>
          </a:p>
          <a:p>
            <a:pPr>
              <a:buFont typeface="Arial"/>
              <a:buChar char="•"/>
            </a:pPr>
            <a:r>
              <a:rPr lang="en-US" sz="1350" dirty="0"/>
              <a:t>Ask! </a:t>
            </a:r>
          </a:p>
          <a:p>
            <a:pPr>
              <a:buFont typeface="Arial"/>
              <a:buChar char="•"/>
            </a:pPr>
            <a:endParaRPr lang="en-US" sz="1350" dirty="0"/>
          </a:p>
          <a:p>
            <a:pPr>
              <a:buFont typeface="Arial"/>
              <a:buChar char="•"/>
            </a:pPr>
            <a:r>
              <a:rPr lang="en-US" sz="1350" dirty="0"/>
              <a:t>Provide requisite support </a:t>
            </a:r>
          </a:p>
        </p:txBody>
      </p:sp>
      <p:pic>
        <p:nvPicPr>
          <p:cNvPr id="8" name="Picture 7" descr="IMG_0145.jpg"/>
          <p:cNvPicPr>
            <a:picLocks noChangeAspect="1"/>
          </p:cNvPicPr>
          <p:nvPr/>
        </p:nvPicPr>
        <p:blipFill>
          <a:blip r:embed="rId4"/>
          <a:stretch>
            <a:fillRect/>
          </a:stretch>
        </p:blipFill>
        <p:spPr>
          <a:xfrm>
            <a:off x="908903" y="150"/>
            <a:ext cx="4533900" cy="51435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sldNum" idx="12"/>
          </p:nvPr>
        </p:nvSpPr>
        <p:spPr>
          <a:xfrm>
            <a:off x="7446288" y="4673651"/>
            <a:ext cx="411525" cy="393600"/>
          </a:xfrm>
          <a:prstGeom prst="rect">
            <a:avLst/>
          </a:prstGeom>
        </p:spPr>
        <p:txBody>
          <a:bodyPr spcFirstLastPara="1" vert="horz" wrap="square" lIns="0" tIns="0" rIns="0" bIns="0" rtlCol="0" anchor="ctr" anchorCtr="0">
            <a:noAutofit/>
          </a:bodyPr>
          <a:lstStyle/>
          <a:p>
            <a:fld id="{00000000-1234-1234-1234-123412341234}" type="slidenum">
              <a:rPr lang="en"/>
              <a:pPr/>
              <a:t>26</a:t>
            </a:fld>
            <a:endParaRPr/>
          </a:p>
        </p:txBody>
      </p:sp>
      <p:pic>
        <p:nvPicPr>
          <p:cNvPr id="140" name="Google Shape;140;p22"/>
          <p:cNvPicPr preferRelativeResize="0"/>
          <p:nvPr/>
        </p:nvPicPr>
        <p:blipFill rotWithShape="1">
          <a:blip r:embed="rId3">
            <a:alphaModFix/>
          </a:blip>
          <a:srcRect l="4127" r="2909" b="7037"/>
          <a:stretch/>
        </p:blipFill>
        <p:spPr>
          <a:xfrm>
            <a:off x="3879" y="150"/>
            <a:ext cx="3857625" cy="5143500"/>
          </a:xfrm>
          <a:prstGeom prst="rtTriangle">
            <a:avLst/>
          </a:prstGeom>
          <a:noFill/>
          <a:ln>
            <a:noFill/>
          </a:ln>
          <a:effectLst>
            <a:outerShdw blurRad="257175" algn="bl" rotWithShape="0">
              <a:schemeClr val="dk1">
                <a:alpha val="50000"/>
              </a:schemeClr>
            </a:outerShdw>
          </a:effectLst>
        </p:spPr>
      </p:pic>
      <p:sp>
        <p:nvSpPr>
          <p:cNvPr id="6" name="TextBox 5"/>
          <p:cNvSpPr txBox="1"/>
          <p:nvPr/>
        </p:nvSpPr>
        <p:spPr>
          <a:xfrm>
            <a:off x="3382807" y="4759475"/>
            <a:ext cx="2349857" cy="207749"/>
          </a:xfrm>
          <a:prstGeom prst="rect">
            <a:avLst/>
          </a:prstGeom>
          <a:noFill/>
        </p:spPr>
        <p:txBody>
          <a:bodyPr wrap="square" rtlCol="0">
            <a:spAutoFit/>
          </a:bodyPr>
          <a:lstStyle/>
          <a:p>
            <a:pPr algn="ctr"/>
            <a:r>
              <a:rPr lang="en-US" sz="750" dirty="0">
                <a:solidFill>
                  <a:schemeClr val="bg2">
                    <a:lumMod val="50000"/>
                  </a:schemeClr>
                </a:solidFill>
              </a:rPr>
              <a:t>© 2022 by </a:t>
            </a:r>
            <a:r>
              <a:rPr lang="en-US" sz="750" dirty="0" err="1">
                <a:solidFill>
                  <a:schemeClr val="bg2">
                    <a:lumMod val="50000"/>
                  </a:schemeClr>
                </a:solidFill>
              </a:rPr>
              <a:t>TitaniumSun</a:t>
            </a:r>
            <a:r>
              <a:rPr lang="en-US" sz="750" dirty="0">
                <a:solidFill>
                  <a:schemeClr val="bg2">
                    <a:lumMod val="50000"/>
                  </a:schemeClr>
                </a:solidFill>
              </a:rPr>
              <a:t>™</a:t>
            </a:r>
          </a:p>
        </p:txBody>
      </p:sp>
      <p:sp>
        <p:nvSpPr>
          <p:cNvPr id="9" name="Title 8"/>
          <p:cNvSpPr>
            <a:spLocks noGrp="1"/>
          </p:cNvSpPr>
          <p:nvPr>
            <p:ph type="title"/>
          </p:nvPr>
        </p:nvSpPr>
        <p:spPr>
          <a:xfrm>
            <a:off x="2213100" y="341600"/>
            <a:ext cx="5575050" cy="396300"/>
          </a:xfrm>
        </p:spPr>
        <p:txBody>
          <a:bodyPr/>
          <a:lstStyle/>
          <a:p>
            <a:pPr algn="r"/>
            <a:r>
              <a:rPr lang="en-US" dirty="0">
                <a:latin typeface="Constantia"/>
                <a:cs typeface="Constantia"/>
              </a:rPr>
              <a:t>Departmental/Institutional</a:t>
            </a:r>
          </a:p>
        </p:txBody>
      </p:sp>
      <p:sp>
        <p:nvSpPr>
          <p:cNvPr id="25" name="TextBox 24"/>
          <p:cNvSpPr txBox="1"/>
          <p:nvPr/>
        </p:nvSpPr>
        <p:spPr>
          <a:xfrm>
            <a:off x="3382807" y="1423762"/>
            <a:ext cx="4405344" cy="1477328"/>
          </a:xfrm>
          <a:prstGeom prst="rect">
            <a:avLst/>
          </a:prstGeom>
          <a:noFill/>
        </p:spPr>
        <p:txBody>
          <a:bodyPr wrap="square" rtlCol="0">
            <a:spAutoFit/>
          </a:bodyPr>
          <a:lstStyle/>
          <a:p>
            <a:pPr algn="r">
              <a:buClr>
                <a:schemeClr val="tx2">
                  <a:lumMod val="75000"/>
                </a:schemeClr>
              </a:buClr>
              <a:buFont typeface="Arial"/>
              <a:buChar char="•"/>
            </a:pPr>
            <a:r>
              <a:rPr lang="en-US" sz="1500" dirty="0">
                <a:solidFill>
                  <a:srgbClr val="646772"/>
                </a:solidFill>
              </a:rPr>
              <a:t>Policies</a:t>
            </a:r>
          </a:p>
          <a:p>
            <a:pPr algn="r">
              <a:buClr>
                <a:schemeClr val="tx2">
                  <a:lumMod val="75000"/>
                </a:schemeClr>
              </a:buClr>
              <a:buFont typeface="Arial"/>
              <a:buChar char="•"/>
            </a:pPr>
            <a:r>
              <a:rPr lang="en-US" sz="1500" dirty="0">
                <a:solidFill>
                  <a:srgbClr val="646772"/>
                </a:solidFill>
              </a:rPr>
              <a:t>Practices </a:t>
            </a:r>
          </a:p>
          <a:p>
            <a:pPr algn="r">
              <a:buClr>
                <a:schemeClr val="tx2">
                  <a:lumMod val="75000"/>
                </a:schemeClr>
              </a:buClr>
              <a:buFont typeface="Arial"/>
              <a:buChar char="•"/>
            </a:pPr>
            <a:r>
              <a:rPr lang="en-US" sz="1500" dirty="0">
                <a:solidFill>
                  <a:srgbClr val="646772"/>
                </a:solidFill>
              </a:rPr>
              <a:t>Capital Resources</a:t>
            </a:r>
          </a:p>
          <a:p>
            <a:pPr lvl="1" algn="r">
              <a:buClr>
                <a:schemeClr val="tx2">
                  <a:lumMod val="75000"/>
                </a:schemeClr>
              </a:buClr>
            </a:pPr>
            <a:r>
              <a:rPr lang="en-US" sz="1500" dirty="0">
                <a:solidFill>
                  <a:srgbClr val="646772"/>
                </a:solidFill>
              </a:rPr>
              <a:t>(Human &amp; Financial) </a:t>
            </a:r>
          </a:p>
          <a:p>
            <a:pPr algn="r">
              <a:buClr>
                <a:schemeClr val="tx2">
                  <a:lumMod val="75000"/>
                </a:schemeClr>
              </a:buClr>
              <a:buFont typeface="Arial"/>
              <a:buChar char="•"/>
            </a:pPr>
            <a:r>
              <a:rPr lang="en-US" sz="1500" dirty="0">
                <a:solidFill>
                  <a:srgbClr val="646772"/>
                </a:solidFill>
                <a:cs typeface="Constantia"/>
              </a:rPr>
              <a:t>Certifications, Credentialing, Licensing</a:t>
            </a:r>
          </a:p>
          <a:p>
            <a:pPr algn="r">
              <a:buClr>
                <a:schemeClr val="tx2">
                  <a:lumMod val="75000"/>
                </a:schemeClr>
              </a:buClr>
            </a:pPr>
            <a:r>
              <a:rPr lang="en-US" sz="1500" dirty="0">
                <a:solidFill>
                  <a:srgbClr val="646772"/>
                </a:solidFill>
              </a:rPr>
              <a:t> </a:t>
            </a:r>
            <a:endParaRPr lang="en-US" sz="1500" dirty="0">
              <a:solidFill>
                <a:srgbClr val="646772"/>
              </a:solidFill>
              <a:latin typeface="Constantia"/>
              <a:cs typeface="Constanti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4"/>
          <p:cNvSpPr txBox="1">
            <a:spLocks noGrp="1"/>
          </p:cNvSpPr>
          <p:nvPr>
            <p:ph type="sldNum" idx="12"/>
          </p:nvPr>
        </p:nvSpPr>
        <p:spPr>
          <a:xfrm>
            <a:off x="7446288" y="4673651"/>
            <a:ext cx="411525" cy="393600"/>
          </a:xfrm>
          <a:prstGeom prst="rect">
            <a:avLst/>
          </a:prstGeom>
        </p:spPr>
        <p:txBody>
          <a:bodyPr spcFirstLastPara="1" vert="horz" wrap="square" lIns="0" tIns="0" rIns="0" bIns="0" rtlCol="0" anchor="ctr" anchorCtr="0">
            <a:noAutofit/>
          </a:bodyPr>
          <a:lstStyle/>
          <a:p>
            <a:fld id="{00000000-1234-1234-1234-123412341234}" type="slidenum">
              <a:rPr lang="en"/>
              <a:pPr/>
              <a:t>27</a:t>
            </a:fld>
            <a:endParaRPr/>
          </a:p>
        </p:txBody>
      </p:sp>
      <p:sp>
        <p:nvSpPr>
          <p:cNvPr id="17" name="Rectangle 16"/>
          <p:cNvSpPr/>
          <p:nvPr/>
        </p:nvSpPr>
        <p:spPr>
          <a:xfrm>
            <a:off x="1143000" y="783929"/>
            <a:ext cx="6858000" cy="3889722"/>
          </a:xfrm>
          <a:prstGeom prst="rect">
            <a:avLst/>
          </a:prstGeom>
          <a:gradFill flip="none" rotWithShape="1">
            <a:gsLst>
              <a:gs pos="0">
                <a:schemeClr val="accent1">
                  <a:tint val="100000"/>
                  <a:shade val="100000"/>
                  <a:satMod val="130000"/>
                  <a:alpha val="44000"/>
                </a:schemeClr>
              </a:gs>
              <a:gs pos="100000">
                <a:schemeClr val="accent1">
                  <a:tint val="50000"/>
                  <a:shade val="100000"/>
                  <a:satMod val="350000"/>
                  <a:alpha val="44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Google Shape;335;p34"/>
          <p:cNvSpPr txBox="1">
            <a:spLocks/>
          </p:cNvSpPr>
          <p:nvPr/>
        </p:nvSpPr>
        <p:spPr>
          <a:xfrm>
            <a:off x="1533534" y="267090"/>
            <a:ext cx="2606841" cy="4396200"/>
          </a:xfrm>
          <a:prstGeom prst="rect">
            <a:avLst/>
          </a:prstGeom>
          <a:noFill/>
          <a:ln>
            <a:noFill/>
          </a:ln>
        </p:spPr>
        <p:txBody>
          <a:bodyPr spcFirstLastPara="1" wrap="square" lIns="0" tIns="0" rIns="0" bIns="0" anchor="ctr" anchorCtr="0">
            <a:noAutofit/>
          </a:bodyPr>
          <a:lstStyle/>
          <a:p>
            <a:pPr algn="ctr" defTabSz="685800">
              <a:lnSpc>
                <a:spcPct val="115000"/>
              </a:lnSpc>
              <a:buClr>
                <a:schemeClr val="accent2"/>
              </a:buClr>
              <a:buSzPts val="2400"/>
              <a:defRPr/>
            </a:pPr>
            <a:r>
              <a:rPr lang="en-US" b="1" kern="0" dirty="0">
                <a:solidFill>
                  <a:srgbClr val="646772"/>
                </a:solidFill>
                <a:latin typeface="Constantia"/>
                <a:ea typeface="Inria Serif"/>
                <a:cs typeface="Constantia"/>
                <a:sym typeface="Inria Serif"/>
              </a:rPr>
              <a:t>Invitation to </a:t>
            </a:r>
          </a:p>
          <a:p>
            <a:pPr algn="ctr" defTabSz="685800">
              <a:lnSpc>
                <a:spcPct val="115000"/>
              </a:lnSpc>
              <a:buClr>
                <a:schemeClr val="accent2"/>
              </a:buClr>
              <a:buSzPts val="2400"/>
              <a:defRPr/>
            </a:pPr>
            <a:r>
              <a:rPr lang="en-US" b="1" kern="0" dirty="0">
                <a:solidFill>
                  <a:srgbClr val="646772"/>
                </a:solidFill>
                <a:latin typeface="Constantia"/>
                <a:ea typeface="Inria Serif"/>
                <a:cs typeface="Constantia"/>
                <a:sym typeface="Inria Serif"/>
              </a:rPr>
              <a:t>Equity in Action</a:t>
            </a:r>
          </a:p>
          <a:p>
            <a:pPr algn="ctr" defTabSz="685800">
              <a:lnSpc>
                <a:spcPct val="115000"/>
              </a:lnSpc>
              <a:buClr>
                <a:schemeClr val="accent2"/>
              </a:buClr>
              <a:buSzPts val="2400"/>
              <a:defRPr/>
            </a:pPr>
            <a:endParaRPr lang="en-US" b="1" kern="0" dirty="0">
              <a:solidFill>
                <a:srgbClr val="646772"/>
              </a:solidFill>
              <a:latin typeface="Inria Serif"/>
              <a:ea typeface="Inria Serif"/>
              <a:cs typeface="Inria Serif"/>
              <a:sym typeface="Inria Serif"/>
            </a:endParaRPr>
          </a:p>
          <a:p>
            <a:pPr algn="ctr" defTabSz="685800">
              <a:lnSpc>
                <a:spcPct val="115000"/>
              </a:lnSpc>
              <a:spcBef>
                <a:spcPts val="450"/>
              </a:spcBef>
              <a:spcAft>
                <a:spcPts val="450"/>
              </a:spcAft>
              <a:buClr>
                <a:schemeClr val="tx2">
                  <a:lumMod val="75000"/>
                </a:schemeClr>
              </a:buClr>
              <a:buSzPts val="2400"/>
              <a:buFont typeface="Arial"/>
              <a:buChar char="•"/>
              <a:defRPr/>
            </a:pPr>
            <a:r>
              <a:rPr lang="en-US" kern="0" dirty="0">
                <a:solidFill>
                  <a:srgbClr val="646772"/>
                </a:solidFill>
                <a:latin typeface="Inria Sans Light"/>
                <a:ea typeface="Inria Sans Light"/>
                <a:cs typeface="Inria Sans Light"/>
                <a:sym typeface="Inria Sans Light"/>
              </a:rPr>
              <a:t>1 new, implementable Equity Practice </a:t>
            </a:r>
          </a:p>
          <a:p>
            <a:pPr algn="ctr" defTabSz="685800">
              <a:lnSpc>
                <a:spcPct val="115000"/>
              </a:lnSpc>
              <a:spcBef>
                <a:spcPts val="450"/>
              </a:spcBef>
              <a:spcAft>
                <a:spcPts val="450"/>
              </a:spcAft>
              <a:buClr>
                <a:schemeClr val="tx2">
                  <a:lumMod val="75000"/>
                </a:schemeClr>
              </a:buClr>
              <a:buSzPts val="2400"/>
              <a:buFont typeface="Arial"/>
              <a:buChar char="•"/>
              <a:defRPr/>
            </a:pPr>
            <a:r>
              <a:rPr lang="en-US" kern="0" dirty="0">
                <a:solidFill>
                  <a:srgbClr val="646772"/>
                </a:solidFill>
                <a:latin typeface="Inria Sans Light"/>
                <a:ea typeface="Inria Sans Light"/>
                <a:cs typeface="Inria Sans Light"/>
                <a:sym typeface="Inria Sans Light"/>
              </a:rPr>
              <a:t>SMART</a:t>
            </a:r>
          </a:p>
        </p:txBody>
      </p:sp>
      <p:grpSp>
        <p:nvGrpSpPr>
          <p:cNvPr id="2" name="Google Shape;329;p34"/>
          <p:cNvGrpSpPr/>
          <p:nvPr/>
        </p:nvGrpSpPr>
        <p:grpSpPr>
          <a:xfrm>
            <a:off x="4274296" y="1115071"/>
            <a:ext cx="3406654" cy="2661224"/>
            <a:chOff x="1177450" y="241631"/>
            <a:chExt cx="6173152" cy="3616776"/>
          </a:xfrm>
        </p:grpSpPr>
        <p:sp>
          <p:nvSpPr>
            <p:cNvPr id="20" name="Google Shape;330;p34"/>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accent3"/>
            </a:solidFill>
            <a:ln>
              <a:noFill/>
            </a:ln>
          </p:spPr>
          <p:txBody>
            <a:bodyPr spcFirstLastPara="1" wrap="square" lIns="68569" tIns="34275" rIns="68569" bIns="34275" anchor="ctr" anchorCtr="0">
              <a:noAutofit/>
            </a:bodyPr>
            <a:lstStyle/>
            <a:p>
              <a:endParaRPr sz="1350">
                <a:solidFill>
                  <a:srgbClr val="000000"/>
                </a:solidFill>
                <a:latin typeface="Calibri"/>
                <a:ea typeface="Calibri"/>
                <a:cs typeface="Calibri"/>
                <a:sym typeface="Calibri"/>
              </a:endParaRPr>
            </a:p>
          </p:txBody>
        </p:sp>
        <p:sp>
          <p:nvSpPr>
            <p:cNvPr id="21" name="Google Shape;331;p34"/>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accent2"/>
            </a:solidFill>
            <a:ln>
              <a:noFill/>
            </a:ln>
            <a:effectLst>
              <a:outerShdw blurRad="142875" dist="19050" dir="5400000" algn="bl" rotWithShape="0">
                <a:schemeClr val="dk1">
                  <a:alpha val="50000"/>
                </a:schemeClr>
              </a:outerShdw>
            </a:effectLst>
          </p:spPr>
          <p:txBody>
            <a:bodyPr spcFirstLastPara="1" wrap="square" lIns="68569" tIns="34275" rIns="68569" bIns="34275" anchor="ctr" anchorCtr="0">
              <a:noAutofit/>
            </a:bodyPr>
            <a:lstStyle/>
            <a:p>
              <a:endParaRPr sz="1350">
                <a:solidFill>
                  <a:srgbClr val="000000"/>
                </a:solidFill>
                <a:latin typeface="Calibri"/>
                <a:ea typeface="Calibri"/>
                <a:cs typeface="Calibri"/>
                <a:sym typeface="Calibri"/>
              </a:endParaRPr>
            </a:p>
          </p:txBody>
        </p:sp>
        <p:sp>
          <p:nvSpPr>
            <p:cNvPr id="22" name="Google Shape;332;p34"/>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1"/>
            </a:solidFill>
            <a:ln>
              <a:noFill/>
            </a:ln>
          </p:spPr>
          <p:txBody>
            <a:bodyPr spcFirstLastPara="1" wrap="square" lIns="68569" tIns="34275" rIns="68569" bIns="34275" anchor="ctr" anchorCtr="0">
              <a:noAutofit/>
            </a:bodyPr>
            <a:lstStyle/>
            <a:p>
              <a:endParaRPr sz="1350">
                <a:solidFill>
                  <a:srgbClr val="000000"/>
                </a:solidFill>
                <a:latin typeface="Calibri"/>
                <a:ea typeface="Calibri"/>
                <a:cs typeface="Calibri"/>
                <a:sym typeface="Calibri"/>
              </a:endParaRPr>
            </a:p>
          </p:txBody>
        </p:sp>
        <p:sp>
          <p:nvSpPr>
            <p:cNvPr id="23" name="Google Shape;333;p34"/>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accent2"/>
            </a:solidFill>
            <a:ln>
              <a:noFill/>
            </a:ln>
          </p:spPr>
          <p:txBody>
            <a:bodyPr spcFirstLastPara="1" wrap="square" lIns="68569" tIns="34275" rIns="68569" bIns="34275" anchor="ctr" anchorCtr="0">
              <a:noAutofit/>
            </a:bodyPr>
            <a:lstStyle/>
            <a:p>
              <a:endParaRPr sz="1350">
                <a:solidFill>
                  <a:srgbClr val="000000"/>
                </a:solidFill>
                <a:latin typeface="Calibri"/>
                <a:ea typeface="Calibri"/>
                <a:cs typeface="Calibri"/>
                <a:sym typeface="Calibri"/>
              </a:endParaRPr>
            </a:p>
          </p:txBody>
        </p:sp>
      </p:grpSp>
      <p:grpSp>
        <p:nvGrpSpPr>
          <p:cNvPr id="3" name="Google Shape;1401;p49"/>
          <p:cNvGrpSpPr/>
          <p:nvPr/>
        </p:nvGrpSpPr>
        <p:grpSpPr>
          <a:xfrm>
            <a:off x="5148068" y="1328239"/>
            <a:ext cx="1668245" cy="2092765"/>
            <a:chOff x="557511" y="3214925"/>
            <a:chExt cx="719836" cy="720150"/>
          </a:xfrm>
          <a:effectLst>
            <a:glow rad="139700">
              <a:schemeClr val="accent1">
                <a:alpha val="75000"/>
              </a:schemeClr>
            </a:glow>
          </a:effectLst>
        </p:grpSpPr>
        <p:sp>
          <p:nvSpPr>
            <p:cNvPr id="25" name="Google Shape;1402;p49"/>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51431" tIns="25706" rIns="51431" bIns="25706" anchor="t" anchorCtr="0">
              <a:noAutofit/>
            </a:bodyPr>
            <a:lstStyle/>
            <a:p>
              <a:pPr>
                <a:buClr>
                  <a:schemeClr val="dk1"/>
                </a:buClr>
                <a:buSzPts val="1400"/>
              </a:pPr>
              <a:endParaRPr lang="en-US" sz="1050" dirty="0">
                <a:solidFill>
                  <a:schemeClr val="dk1"/>
                </a:solidFill>
                <a:latin typeface="Calibri"/>
                <a:ea typeface="Calibri"/>
                <a:cs typeface="Calibri"/>
                <a:sym typeface="Calibri"/>
              </a:endParaRPr>
            </a:p>
            <a:p>
              <a:pPr>
                <a:buClr>
                  <a:schemeClr val="dk1"/>
                </a:buClr>
                <a:buSzPts val="1400"/>
              </a:pPr>
              <a:endParaRPr lang="en-US" sz="1350" dirty="0">
                <a:solidFill>
                  <a:schemeClr val="dk1"/>
                </a:solidFill>
                <a:latin typeface="Calibri"/>
                <a:ea typeface="Calibri"/>
                <a:cs typeface="Calibri"/>
                <a:sym typeface="Calibri"/>
              </a:endParaRPr>
            </a:p>
          </p:txBody>
        </p:sp>
        <p:sp>
          <p:nvSpPr>
            <p:cNvPr id="26" name="Google Shape;1403;p49"/>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51431" tIns="25706" rIns="51431" bIns="25706" anchor="t" anchorCtr="0">
              <a:noAutofit/>
            </a:bodyPr>
            <a:lstStyle/>
            <a:p>
              <a:pPr>
                <a:buClr>
                  <a:schemeClr val="dk1"/>
                </a:buClr>
                <a:buSzPts val="1400"/>
              </a:pPr>
              <a:endParaRPr sz="1050">
                <a:solidFill>
                  <a:schemeClr val="dk1"/>
                </a:solidFill>
                <a:latin typeface="Calibri"/>
                <a:ea typeface="Calibri"/>
                <a:cs typeface="Calibri"/>
                <a:sym typeface="Calibri"/>
              </a:endParaRPr>
            </a:p>
          </p:txBody>
        </p:sp>
        <p:sp>
          <p:nvSpPr>
            <p:cNvPr id="27" name="Google Shape;1404;p49"/>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51431" tIns="25706" rIns="51431" bIns="25706" anchor="t" anchorCtr="0">
              <a:noAutofit/>
            </a:bodyPr>
            <a:lstStyle/>
            <a:p>
              <a:pPr>
                <a:buClr>
                  <a:schemeClr val="dk1"/>
                </a:buClr>
                <a:buSzPts val="1400"/>
              </a:pPr>
              <a:endParaRPr sz="1050">
                <a:solidFill>
                  <a:schemeClr val="dk1"/>
                </a:solidFill>
                <a:latin typeface="Calibri"/>
                <a:ea typeface="Calibri"/>
                <a:cs typeface="Calibri"/>
                <a:sym typeface="Calibri"/>
              </a:endParaRPr>
            </a:p>
          </p:txBody>
        </p:sp>
        <p:sp>
          <p:nvSpPr>
            <p:cNvPr id="28" name="Google Shape;1405;p49"/>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51431" tIns="25706" rIns="51431" bIns="25706" anchor="t" anchorCtr="0">
              <a:noAutofit/>
            </a:bodyPr>
            <a:lstStyle/>
            <a:p>
              <a:pPr>
                <a:buClr>
                  <a:schemeClr val="dk1"/>
                </a:buClr>
                <a:buSzPts val="1400"/>
              </a:pPr>
              <a:endParaRPr sz="1050">
                <a:solidFill>
                  <a:schemeClr val="dk1"/>
                </a:solidFill>
                <a:latin typeface="Calibri"/>
                <a:ea typeface="Calibri"/>
                <a:cs typeface="Calibri"/>
                <a:sym typeface="Calibri"/>
              </a:endParaRPr>
            </a:p>
          </p:txBody>
        </p:sp>
      </p:grpSp>
      <p:sp>
        <p:nvSpPr>
          <p:cNvPr id="29" name="TextBox 28"/>
          <p:cNvSpPr txBox="1"/>
          <p:nvPr/>
        </p:nvSpPr>
        <p:spPr>
          <a:xfrm>
            <a:off x="5163451" y="1652540"/>
            <a:ext cx="645794" cy="196208"/>
          </a:xfrm>
          <a:prstGeom prst="rect">
            <a:avLst/>
          </a:prstGeom>
          <a:noFill/>
        </p:spPr>
        <p:txBody>
          <a:bodyPr wrap="square" rtlCol="0">
            <a:spAutoFit/>
          </a:bodyPr>
          <a:lstStyle/>
          <a:p>
            <a:r>
              <a:rPr lang="en-US" sz="675" b="1" dirty="0">
                <a:latin typeface="Constantia"/>
                <a:cs typeface="Constantia"/>
              </a:rPr>
              <a:t>Individual </a:t>
            </a:r>
          </a:p>
        </p:txBody>
      </p:sp>
      <p:sp>
        <p:nvSpPr>
          <p:cNvPr id="30" name="TextBox 29"/>
          <p:cNvSpPr txBox="1"/>
          <p:nvPr/>
        </p:nvSpPr>
        <p:spPr>
          <a:xfrm>
            <a:off x="6155137" y="1652540"/>
            <a:ext cx="661174" cy="196208"/>
          </a:xfrm>
          <a:prstGeom prst="rect">
            <a:avLst/>
          </a:prstGeom>
          <a:noFill/>
        </p:spPr>
        <p:txBody>
          <a:bodyPr wrap="square" rtlCol="0">
            <a:spAutoFit/>
          </a:bodyPr>
          <a:lstStyle/>
          <a:p>
            <a:r>
              <a:rPr lang="en-US" sz="675" b="1" dirty="0">
                <a:latin typeface="Constantia"/>
                <a:cs typeface="Constantia"/>
              </a:rPr>
              <a:t>Workforce</a:t>
            </a:r>
          </a:p>
        </p:txBody>
      </p:sp>
      <p:sp>
        <p:nvSpPr>
          <p:cNvPr id="31" name="TextBox 30"/>
          <p:cNvSpPr txBox="1"/>
          <p:nvPr/>
        </p:nvSpPr>
        <p:spPr>
          <a:xfrm>
            <a:off x="6155137" y="2840013"/>
            <a:ext cx="635110" cy="196208"/>
          </a:xfrm>
          <a:prstGeom prst="rect">
            <a:avLst/>
          </a:prstGeom>
          <a:noFill/>
        </p:spPr>
        <p:txBody>
          <a:bodyPr wrap="none" rtlCol="0">
            <a:spAutoFit/>
          </a:bodyPr>
          <a:lstStyle/>
          <a:p>
            <a:r>
              <a:rPr lang="en-US" sz="675" b="1" dirty="0">
                <a:latin typeface="Constantia"/>
                <a:cs typeface="Constantia"/>
              </a:rPr>
              <a:t>Institution</a:t>
            </a:r>
          </a:p>
        </p:txBody>
      </p:sp>
      <p:sp>
        <p:nvSpPr>
          <p:cNvPr id="32" name="TextBox 31"/>
          <p:cNvSpPr txBox="1"/>
          <p:nvPr/>
        </p:nvSpPr>
        <p:spPr>
          <a:xfrm>
            <a:off x="5132230" y="2840013"/>
            <a:ext cx="638316" cy="196208"/>
          </a:xfrm>
          <a:prstGeom prst="rect">
            <a:avLst/>
          </a:prstGeom>
          <a:noFill/>
        </p:spPr>
        <p:txBody>
          <a:bodyPr wrap="none" rtlCol="0">
            <a:spAutoFit/>
          </a:bodyPr>
          <a:lstStyle/>
          <a:p>
            <a:r>
              <a:rPr lang="en-US" sz="675" b="1" dirty="0">
                <a:latin typeface="Constantia"/>
                <a:cs typeface="Constantia"/>
              </a:rPr>
              <a:t>Healthcare</a:t>
            </a:r>
          </a:p>
        </p:txBody>
      </p:sp>
      <p:sp>
        <p:nvSpPr>
          <p:cNvPr id="33" name="Rectangle 32"/>
          <p:cNvSpPr/>
          <p:nvPr/>
        </p:nvSpPr>
        <p:spPr>
          <a:xfrm>
            <a:off x="5590842" y="2159554"/>
            <a:ext cx="796088" cy="332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75" b="1" dirty="0">
                <a:solidFill>
                  <a:srgbClr val="FF0000"/>
                </a:solidFill>
                <a:latin typeface="Constantia"/>
                <a:cs typeface="Constantia"/>
              </a:rPr>
              <a:t>Accountability</a:t>
            </a:r>
            <a:endParaRPr lang="en-US" sz="675" b="1"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sldNum" idx="12"/>
          </p:nvPr>
        </p:nvSpPr>
        <p:spPr>
          <a:xfrm>
            <a:off x="7446288" y="4673651"/>
            <a:ext cx="411525" cy="393600"/>
          </a:xfrm>
          <a:prstGeom prst="rect">
            <a:avLst/>
          </a:prstGeom>
        </p:spPr>
        <p:txBody>
          <a:bodyPr spcFirstLastPara="1" vert="horz" wrap="square" lIns="0" tIns="0" rIns="0" bIns="0" rtlCol="0" anchor="ctr" anchorCtr="0">
            <a:noAutofit/>
          </a:bodyPr>
          <a:lstStyle/>
          <a:p>
            <a:fld id="{00000000-1234-1234-1234-123412341234}" type="slidenum">
              <a:rPr lang="en"/>
              <a:pPr/>
              <a:t>28</a:t>
            </a:fld>
            <a:endParaRPr/>
          </a:p>
        </p:txBody>
      </p:sp>
      <p:pic>
        <p:nvPicPr>
          <p:cNvPr id="140" name="Google Shape;140;p22"/>
          <p:cNvPicPr preferRelativeResize="0"/>
          <p:nvPr/>
        </p:nvPicPr>
        <p:blipFill rotWithShape="1">
          <a:blip r:embed="rId3">
            <a:alphaModFix/>
          </a:blip>
          <a:srcRect l="4127" r="2909" b="7037"/>
          <a:stretch/>
        </p:blipFill>
        <p:spPr>
          <a:xfrm>
            <a:off x="3880" y="150"/>
            <a:ext cx="3857625" cy="5143500"/>
          </a:xfrm>
          <a:prstGeom prst="rtTriangle">
            <a:avLst/>
          </a:prstGeom>
          <a:noFill/>
          <a:ln>
            <a:noFill/>
          </a:ln>
          <a:effectLst>
            <a:outerShdw blurRad="257175" algn="bl" rotWithShape="0">
              <a:schemeClr val="dk1">
                <a:alpha val="50000"/>
              </a:schemeClr>
            </a:outerShdw>
          </a:effectLst>
        </p:spPr>
      </p:pic>
      <p:sp>
        <p:nvSpPr>
          <p:cNvPr id="6" name="TextBox 5"/>
          <p:cNvSpPr txBox="1"/>
          <p:nvPr/>
        </p:nvSpPr>
        <p:spPr>
          <a:xfrm>
            <a:off x="3382807" y="4759475"/>
            <a:ext cx="2349857" cy="207749"/>
          </a:xfrm>
          <a:prstGeom prst="rect">
            <a:avLst/>
          </a:prstGeom>
          <a:noFill/>
        </p:spPr>
        <p:txBody>
          <a:bodyPr wrap="square" rtlCol="0">
            <a:spAutoFit/>
          </a:bodyPr>
          <a:lstStyle/>
          <a:p>
            <a:pPr algn="ctr"/>
            <a:r>
              <a:rPr lang="en-US" sz="750" dirty="0">
                <a:solidFill>
                  <a:schemeClr val="bg2">
                    <a:lumMod val="50000"/>
                  </a:schemeClr>
                </a:solidFill>
              </a:rPr>
              <a:t>© 2022 by </a:t>
            </a:r>
            <a:r>
              <a:rPr lang="en-US" sz="750" dirty="0" err="1">
                <a:solidFill>
                  <a:schemeClr val="bg2">
                    <a:lumMod val="50000"/>
                  </a:schemeClr>
                </a:solidFill>
              </a:rPr>
              <a:t>TitaniumSun</a:t>
            </a:r>
            <a:r>
              <a:rPr lang="en-US" sz="750" dirty="0">
                <a:solidFill>
                  <a:schemeClr val="bg2">
                    <a:lumMod val="50000"/>
                  </a:schemeClr>
                </a:solidFill>
              </a:rPr>
              <a:t>™</a:t>
            </a:r>
          </a:p>
        </p:txBody>
      </p:sp>
      <p:sp>
        <p:nvSpPr>
          <p:cNvPr id="9" name="Title 8"/>
          <p:cNvSpPr>
            <a:spLocks noGrp="1"/>
          </p:cNvSpPr>
          <p:nvPr>
            <p:ph type="title"/>
          </p:nvPr>
        </p:nvSpPr>
        <p:spPr>
          <a:xfrm>
            <a:off x="2213100" y="341600"/>
            <a:ext cx="5575050" cy="396300"/>
          </a:xfrm>
        </p:spPr>
        <p:txBody>
          <a:bodyPr/>
          <a:lstStyle/>
          <a:p>
            <a:pPr algn="r"/>
            <a:r>
              <a:rPr lang="en-US" dirty="0">
                <a:latin typeface="Constantia"/>
                <a:cs typeface="Constantia"/>
              </a:rPr>
              <a:t>Summary</a:t>
            </a:r>
          </a:p>
        </p:txBody>
      </p:sp>
      <p:sp>
        <p:nvSpPr>
          <p:cNvPr id="7" name="TextBox 6"/>
          <p:cNvSpPr txBox="1"/>
          <p:nvPr/>
        </p:nvSpPr>
        <p:spPr>
          <a:xfrm>
            <a:off x="3096674" y="1130666"/>
            <a:ext cx="4691477" cy="3139321"/>
          </a:xfrm>
          <a:prstGeom prst="rect">
            <a:avLst/>
          </a:prstGeom>
          <a:noFill/>
        </p:spPr>
        <p:txBody>
          <a:bodyPr wrap="square" rtlCol="0">
            <a:spAutoFit/>
          </a:bodyPr>
          <a:lstStyle/>
          <a:p>
            <a:pPr algn="r">
              <a:buClr>
                <a:schemeClr val="tx2">
                  <a:lumMod val="75000"/>
                </a:schemeClr>
              </a:buClr>
              <a:buFont typeface="Arial"/>
              <a:buChar char="•"/>
            </a:pPr>
            <a:r>
              <a:rPr lang="en-US" dirty="0">
                <a:solidFill>
                  <a:srgbClr val="646772"/>
                </a:solidFill>
              </a:rPr>
              <a:t>DEI are interconnected</a:t>
            </a:r>
          </a:p>
          <a:p>
            <a:pPr algn="r">
              <a:buClr>
                <a:schemeClr val="tx2">
                  <a:lumMod val="75000"/>
                </a:schemeClr>
              </a:buClr>
              <a:buFont typeface="Arial"/>
              <a:buChar char="•"/>
            </a:pPr>
            <a:endParaRPr lang="en-US" dirty="0">
              <a:solidFill>
                <a:srgbClr val="646772"/>
              </a:solidFill>
            </a:endParaRPr>
          </a:p>
          <a:p>
            <a:pPr algn="r">
              <a:buClr>
                <a:schemeClr val="tx2">
                  <a:lumMod val="75000"/>
                </a:schemeClr>
              </a:buClr>
              <a:buFont typeface="Arial"/>
              <a:buChar char="•"/>
            </a:pPr>
            <a:r>
              <a:rPr lang="en-US" dirty="0">
                <a:solidFill>
                  <a:srgbClr val="646772"/>
                </a:solidFill>
              </a:rPr>
              <a:t>Equity Practices are available to all of to employ</a:t>
            </a:r>
          </a:p>
          <a:p>
            <a:pPr algn="r">
              <a:buClr>
                <a:schemeClr val="tx2">
                  <a:lumMod val="75000"/>
                </a:schemeClr>
              </a:buClr>
              <a:buFont typeface="Arial"/>
              <a:buChar char="•"/>
            </a:pPr>
            <a:endParaRPr lang="en-US" dirty="0">
              <a:solidFill>
                <a:srgbClr val="646772"/>
              </a:solidFill>
            </a:endParaRPr>
          </a:p>
          <a:p>
            <a:pPr algn="r">
              <a:buClr>
                <a:schemeClr val="tx2">
                  <a:lumMod val="75000"/>
                </a:schemeClr>
              </a:buClr>
              <a:buFont typeface="Arial"/>
              <a:buChar char="•"/>
            </a:pPr>
            <a:r>
              <a:rPr lang="en-US" dirty="0">
                <a:solidFill>
                  <a:srgbClr val="646772"/>
                </a:solidFill>
              </a:rPr>
              <a:t>Everyone wants to be seen heard and considered</a:t>
            </a:r>
          </a:p>
          <a:p>
            <a:pPr algn="r">
              <a:buClr>
                <a:schemeClr val="tx2">
                  <a:lumMod val="75000"/>
                </a:schemeClr>
              </a:buClr>
              <a:buFont typeface="Arial"/>
              <a:buChar char="•"/>
            </a:pPr>
            <a:endParaRPr lang="en-US" dirty="0">
              <a:solidFill>
                <a:srgbClr val="646772"/>
              </a:solidFill>
            </a:endParaRPr>
          </a:p>
          <a:p>
            <a:pPr algn="r">
              <a:buClr>
                <a:schemeClr val="tx2">
                  <a:lumMod val="75000"/>
                </a:schemeClr>
              </a:buClr>
              <a:buFont typeface="Arial"/>
              <a:buChar char="•"/>
            </a:pPr>
            <a:r>
              <a:rPr lang="en-US" dirty="0">
                <a:solidFill>
                  <a:srgbClr val="646772"/>
                </a:solidFill>
              </a:rPr>
              <a:t>Small acts have big impact </a:t>
            </a:r>
          </a:p>
          <a:p>
            <a:pPr algn="r">
              <a:buClr>
                <a:schemeClr val="tx2">
                  <a:lumMod val="75000"/>
                </a:schemeClr>
              </a:buClr>
              <a:buFont typeface="Arial"/>
              <a:buChar char="•"/>
            </a:pPr>
            <a:endParaRPr lang="en-US" dirty="0">
              <a:solidFill>
                <a:srgbClr val="646772"/>
              </a:solidFill>
            </a:endParaRPr>
          </a:p>
          <a:p>
            <a:pPr algn="r">
              <a:buClr>
                <a:schemeClr val="tx2">
                  <a:lumMod val="75000"/>
                </a:schemeClr>
              </a:buClr>
              <a:buFont typeface="Arial"/>
              <a:buChar char="•"/>
            </a:pPr>
            <a:r>
              <a:rPr lang="en-US" dirty="0">
                <a:solidFill>
                  <a:srgbClr val="646772"/>
                </a:solidFill>
              </a:rPr>
              <a:t>Be empowered</a:t>
            </a:r>
            <a:endParaRPr lang="en-US" sz="1650" dirty="0">
              <a:solidFill>
                <a:srgbClr val="646772"/>
              </a:solidFill>
              <a:latin typeface="Constantia"/>
              <a:cs typeface="Constanti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1" name="Google Shape;341;p35"/>
          <p:cNvSpPr txBox="1">
            <a:spLocks noGrp="1"/>
          </p:cNvSpPr>
          <p:nvPr>
            <p:ph type="sldNum" idx="12"/>
          </p:nvPr>
        </p:nvSpPr>
        <p:spPr>
          <a:xfrm>
            <a:off x="7446288" y="4673651"/>
            <a:ext cx="411525" cy="393600"/>
          </a:xfrm>
          <a:prstGeom prst="rect">
            <a:avLst/>
          </a:prstGeom>
        </p:spPr>
        <p:txBody>
          <a:bodyPr spcFirstLastPara="1" vert="horz" wrap="square" lIns="0" tIns="0" rIns="0" bIns="0" rtlCol="0" anchor="ctr" anchorCtr="0">
            <a:noAutofit/>
          </a:bodyPr>
          <a:lstStyle/>
          <a:p>
            <a:fld id="{00000000-1234-1234-1234-123412341234}" type="slidenum">
              <a:rPr lang="en"/>
              <a:pPr/>
              <a:t>29</a:t>
            </a:fld>
            <a:endParaRPr/>
          </a:p>
        </p:txBody>
      </p:sp>
      <p:sp>
        <p:nvSpPr>
          <p:cNvPr id="342" name="Google Shape;342;p35"/>
          <p:cNvSpPr txBox="1">
            <a:spLocks noGrp="1"/>
          </p:cNvSpPr>
          <p:nvPr>
            <p:ph type="ctrTitle" idx="4294967295"/>
          </p:nvPr>
        </p:nvSpPr>
        <p:spPr>
          <a:xfrm>
            <a:off x="4182750" y="1318913"/>
            <a:ext cx="3818250" cy="1041600"/>
          </a:xfrm>
          <a:prstGeom prst="rect">
            <a:avLst/>
          </a:prstGeom>
        </p:spPr>
        <p:txBody>
          <a:bodyPr spcFirstLastPara="1" vert="horz" wrap="square" lIns="0" tIns="0" rIns="0" bIns="0" rtlCol="0" anchor="b" anchorCtr="0">
            <a:noAutofit/>
          </a:bodyPr>
          <a:lstStyle/>
          <a:p>
            <a:pPr algn="r">
              <a:spcBef>
                <a:spcPts val="0"/>
              </a:spcBef>
            </a:pPr>
            <a:r>
              <a:rPr lang="en" sz="5400" dirty="0">
                <a:latin typeface="Constantia"/>
                <a:cs typeface="Constantia"/>
              </a:rPr>
              <a:t>Thank</a:t>
            </a:r>
            <a:r>
              <a:rPr lang="en-US" sz="5400" dirty="0">
                <a:latin typeface="Constantia"/>
                <a:cs typeface="Constantia"/>
              </a:rPr>
              <a:t> </a:t>
            </a:r>
            <a:br>
              <a:rPr lang="en-US" sz="5400" dirty="0">
                <a:latin typeface="Constantia"/>
                <a:cs typeface="Constantia"/>
              </a:rPr>
            </a:br>
            <a:r>
              <a:rPr lang="en-US" sz="5400" dirty="0">
                <a:latin typeface="Constantia"/>
                <a:cs typeface="Constantia"/>
              </a:rPr>
              <a:t>you</a:t>
            </a:r>
            <a:r>
              <a:rPr lang="en" sz="5400" dirty="0">
                <a:latin typeface="Constantia"/>
                <a:cs typeface="Constantia"/>
              </a:rPr>
              <a:t>!</a:t>
            </a:r>
            <a:endParaRPr sz="5400" dirty="0">
              <a:latin typeface="Constantia"/>
              <a:cs typeface="Constantia"/>
            </a:endParaRPr>
          </a:p>
        </p:txBody>
      </p:sp>
      <p:sp>
        <p:nvSpPr>
          <p:cNvPr id="343" name="Google Shape;343;p35"/>
          <p:cNvSpPr txBox="1">
            <a:spLocks noGrp="1"/>
          </p:cNvSpPr>
          <p:nvPr>
            <p:ph type="subTitle" idx="4294967295"/>
          </p:nvPr>
        </p:nvSpPr>
        <p:spPr>
          <a:xfrm>
            <a:off x="4093781" y="2702356"/>
            <a:ext cx="3818250" cy="340200"/>
          </a:xfrm>
          <a:prstGeom prst="rect">
            <a:avLst/>
          </a:prstGeom>
        </p:spPr>
        <p:txBody>
          <a:bodyPr spcFirstLastPara="1" vert="horz" wrap="square" lIns="0" tIns="0" rIns="0" bIns="0" rtlCol="0" anchor="t" anchorCtr="0">
            <a:noAutofit/>
          </a:bodyPr>
          <a:lstStyle/>
          <a:p>
            <a:pPr marL="0" indent="0" algn="r">
              <a:spcBef>
                <a:spcPts val="0"/>
              </a:spcBef>
              <a:buNone/>
            </a:pPr>
            <a:r>
              <a:rPr lang="en" sz="1500" b="1" dirty="0">
                <a:latin typeface="Inria Serif"/>
                <a:ea typeface="Inria Serif"/>
                <a:cs typeface="Inria Serif"/>
                <a:sym typeface="Inria Serif"/>
              </a:rPr>
              <a:t>Any questions?</a:t>
            </a:r>
            <a:endParaRPr sz="1500" b="1" dirty="0">
              <a:latin typeface="Inria Serif"/>
              <a:ea typeface="Inria Serif"/>
              <a:cs typeface="Inria Serif"/>
              <a:sym typeface="Inria Serif"/>
            </a:endParaRPr>
          </a:p>
        </p:txBody>
      </p:sp>
      <p:sp>
        <p:nvSpPr>
          <p:cNvPr id="344" name="Google Shape;344;p35"/>
          <p:cNvSpPr txBox="1">
            <a:spLocks noGrp="1"/>
          </p:cNvSpPr>
          <p:nvPr>
            <p:ph type="subTitle" idx="4294967295"/>
          </p:nvPr>
        </p:nvSpPr>
        <p:spPr>
          <a:xfrm>
            <a:off x="3877781" y="3134325"/>
            <a:ext cx="4034250" cy="340200"/>
          </a:xfrm>
          <a:prstGeom prst="rect">
            <a:avLst/>
          </a:prstGeom>
        </p:spPr>
        <p:txBody>
          <a:bodyPr spcFirstLastPara="1" vert="horz" wrap="square" lIns="0" tIns="0" rIns="0" bIns="0" rtlCol="0" anchor="t" anchorCtr="0">
            <a:noAutofit/>
          </a:bodyPr>
          <a:lstStyle/>
          <a:p>
            <a:pPr marL="0" indent="0" algn="r">
              <a:spcBef>
                <a:spcPts val="0"/>
              </a:spcBef>
              <a:buNone/>
            </a:pPr>
            <a:r>
              <a:rPr lang="en" sz="1500" dirty="0">
                <a:solidFill>
                  <a:schemeClr val="tx2">
                    <a:lumMod val="75000"/>
                  </a:schemeClr>
                </a:solidFill>
              </a:rPr>
              <a:t>@</a:t>
            </a:r>
            <a:r>
              <a:rPr lang="en-US" sz="1500" dirty="0" err="1">
                <a:solidFill>
                  <a:schemeClr val="tx2">
                    <a:lumMod val="75000"/>
                  </a:schemeClr>
                </a:solidFill>
              </a:rPr>
              <a:t>drbonniemason</a:t>
            </a:r>
            <a:r>
              <a:rPr lang="en" sz="1500" dirty="0">
                <a:solidFill>
                  <a:schemeClr val="tx2">
                    <a:lumMod val="75000"/>
                  </a:schemeClr>
                </a:solidFill>
              </a:rPr>
              <a:t>  </a:t>
            </a:r>
            <a:endParaRPr lang="en-US" sz="1500" dirty="0">
              <a:solidFill>
                <a:schemeClr val="tx2">
                  <a:lumMod val="75000"/>
                </a:schemeClr>
              </a:solidFill>
            </a:endParaRPr>
          </a:p>
          <a:p>
            <a:pPr marL="0" indent="0" algn="r">
              <a:spcBef>
                <a:spcPts val="0"/>
              </a:spcBef>
              <a:buNone/>
            </a:pPr>
            <a:r>
              <a:rPr lang="en-US" sz="1500" dirty="0">
                <a:hlinkClick r:id="rId3"/>
              </a:rPr>
              <a:t>drbonniemason</a:t>
            </a:r>
            <a:r>
              <a:rPr lang="en" sz="1500" dirty="0">
                <a:hlinkClick r:id="rId3"/>
              </a:rPr>
              <a:t>@</a:t>
            </a:r>
            <a:r>
              <a:rPr lang="en-US" sz="1500" dirty="0">
                <a:hlinkClick r:id="rId3"/>
              </a:rPr>
              <a:t>g</a:t>
            </a:r>
            <a:r>
              <a:rPr lang="en" sz="1500" dirty="0">
                <a:hlinkClick r:id="rId3"/>
              </a:rPr>
              <a:t>mail.</a:t>
            </a:r>
            <a:r>
              <a:rPr lang="en-US" sz="1500" dirty="0">
                <a:hlinkClick r:id="rId3"/>
              </a:rPr>
              <a:t>co</a:t>
            </a:r>
            <a:r>
              <a:rPr lang="en" sz="1500" dirty="0">
                <a:hlinkClick r:id="rId3"/>
              </a:rPr>
              <a:t>m</a:t>
            </a:r>
            <a:r>
              <a:rPr lang="en-US" sz="1500" dirty="0"/>
              <a:t> </a:t>
            </a:r>
          </a:p>
          <a:p>
            <a:pPr marL="0" indent="0" algn="r">
              <a:spcBef>
                <a:spcPts val="0"/>
              </a:spcBef>
              <a:buNone/>
            </a:pPr>
            <a:r>
              <a:rPr lang="en-US" sz="1500" dirty="0">
                <a:hlinkClick r:id="rId4"/>
              </a:rPr>
              <a:t>bmason@facs.org</a:t>
            </a:r>
            <a:endParaRPr lang="en-US" sz="1500" dirty="0"/>
          </a:p>
          <a:p>
            <a:pPr marL="0" indent="0" algn="r">
              <a:spcBef>
                <a:spcPts val="0"/>
              </a:spcBef>
              <a:buNone/>
            </a:pPr>
            <a:endParaRPr sz="1500" dirty="0"/>
          </a:p>
          <a:p>
            <a:pPr marL="0" indent="0" algn="r">
              <a:spcBef>
                <a:spcPts val="0"/>
              </a:spcBef>
              <a:buNone/>
            </a:pPr>
            <a:endParaRPr sz="1500" dirty="0"/>
          </a:p>
          <a:p>
            <a:pPr marL="0" indent="0" algn="r">
              <a:spcBef>
                <a:spcPts val="0"/>
              </a:spcBef>
              <a:buClr>
                <a:schemeClr val="dk1"/>
              </a:buClr>
              <a:buSzPts val="1100"/>
              <a:buNone/>
            </a:pPr>
            <a:endParaRPr sz="1500" dirty="0"/>
          </a:p>
        </p:txBody>
      </p:sp>
      <p:pic>
        <p:nvPicPr>
          <p:cNvPr id="9" name="Picture 8" descr="IMG_0148.jpeg"/>
          <p:cNvPicPr>
            <a:picLocks noChangeAspect="1"/>
          </p:cNvPicPr>
          <p:nvPr/>
        </p:nvPicPr>
        <p:blipFill>
          <a:blip r:embed="rId5"/>
          <a:stretch>
            <a:fillRect/>
          </a:stretch>
        </p:blipFill>
        <p:spPr>
          <a:xfrm>
            <a:off x="1375172" y="303560"/>
            <a:ext cx="4286994" cy="428699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1784475" y="836000"/>
            <a:ext cx="5575050" cy="396300"/>
          </a:xfrm>
          <a:prstGeom prst="rect">
            <a:avLst/>
          </a:prstGeom>
        </p:spPr>
        <p:txBody>
          <a:bodyPr spcFirstLastPara="1" vert="horz" wrap="square" lIns="0" tIns="0" rIns="0" bIns="0" rtlCol="0" anchor="b" anchorCtr="0">
            <a:noAutofit/>
          </a:bodyPr>
          <a:lstStyle/>
          <a:p>
            <a:pPr algn="l"/>
            <a:r>
              <a:rPr lang="en-US" dirty="0"/>
              <a:t>Objectives</a:t>
            </a:r>
            <a:endParaRPr dirty="0"/>
          </a:p>
        </p:txBody>
      </p:sp>
      <p:sp>
        <p:nvSpPr>
          <p:cNvPr id="97" name="Google Shape;97;p18"/>
          <p:cNvSpPr txBox="1">
            <a:spLocks noGrp="1"/>
          </p:cNvSpPr>
          <p:nvPr>
            <p:ph type="body" idx="1"/>
          </p:nvPr>
        </p:nvSpPr>
        <p:spPr>
          <a:xfrm>
            <a:off x="1784475" y="1506347"/>
            <a:ext cx="5575050" cy="3033900"/>
          </a:xfrm>
          <a:prstGeom prst="rect">
            <a:avLst/>
          </a:prstGeom>
        </p:spPr>
        <p:txBody>
          <a:bodyPr spcFirstLastPara="1" vert="horz" wrap="square" lIns="0" tIns="0" rIns="0" bIns="0" rtlCol="0" anchor="t" anchorCtr="0">
            <a:noAutofit/>
          </a:bodyPr>
          <a:lstStyle/>
          <a:p>
            <a:r>
              <a:rPr lang="en-US" dirty="0"/>
              <a:t>Define the DEI relationship </a:t>
            </a:r>
          </a:p>
          <a:p>
            <a:pPr>
              <a:buNone/>
            </a:pPr>
            <a:endParaRPr dirty="0"/>
          </a:p>
          <a:p>
            <a:r>
              <a:rPr lang="en-US" dirty="0"/>
              <a:t>Contextualize Equity Practices in GME</a:t>
            </a:r>
          </a:p>
          <a:p>
            <a:pPr>
              <a:buNone/>
            </a:pPr>
            <a:endParaRPr dirty="0"/>
          </a:p>
          <a:p>
            <a:r>
              <a:rPr lang="en-US" dirty="0"/>
              <a:t>Highlight examples of Equity Practices </a:t>
            </a:r>
            <a:endParaRPr dirty="0"/>
          </a:p>
        </p:txBody>
      </p:sp>
      <p:sp>
        <p:nvSpPr>
          <p:cNvPr id="98" name="Google Shape;98;p18"/>
          <p:cNvSpPr txBox="1">
            <a:spLocks noGrp="1"/>
          </p:cNvSpPr>
          <p:nvPr>
            <p:ph type="sldNum" idx="12"/>
          </p:nvPr>
        </p:nvSpPr>
        <p:spPr>
          <a:xfrm>
            <a:off x="7446288" y="4673651"/>
            <a:ext cx="411525" cy="393600"/>
          </a:xfrm>
          <a:prstGeom prst="rect">
            <a:avLst/>
          </a:prstGeom>
        </p:spPr>
        <p:txBody>
          <a:bodyPr spcFirstLastPara="1" vert="horz" wrap="square" lIns="0" tIns="0" rIns="0" bIns="0" rtlCol="0" anchor="ctr" anchorCtr="0">
            <a:noAutofit/>
          </a:bodyPr>
          <a:lstStyle/>
          <a:p>
            <a:fld id="{00000000-1234-1234-1234-123412341234}" type="slidenum">
              <a:rPr lang="en"/>
              <a:pPr/>
              <a:t>3</a:t>
            </a:fld>
            <a:endParaRPr/>
          </a:p>
        </p:txBody>
      </p:sp>
      <p:sp>
        <p:nvSpPr>
          <p:cNvPr id="5" name="TextBox 4"/>
          <p:cNvSpPr txBox="1"/>
          <p:nvPr/>
        </p:nvSpPr>
        <p:spPr>
          <a:xfrm>
            <a:off x="3382807" y="4759475"/>
            <a:ext cx="2349857" cy="207749"/>
          </a:xfrm>
          <a:prstGeom prst="rect">
            <a:avLst/>
          </a:prstGeom>
          <a:noFill/>
        </p:spPr>
        <p:txBody>
          <a:bodyPr wrap="square" rtlCol="0">
            <a:spAutoFit/>
          </a:bodyPr>
          <a:lstStyle/>
          <a:p>
            <a:pPr algn="ctr"/>
            <a:r>
              <a:rPr lang="en-US" sz="750" dirty="0">
                <a:solidFill>
                  <a:schemeClr val="bg2">
                    <a:lumMod val="50000"/>
                  </a:schemeClr>
                </a:solidFill>
              </a:rPr>
              <a:t>© 2022 by </a:t>
            </a:r>
            <a:r>
              <a:rPr lang="en-US" sz="750" dirty="0" err="1">
                <a:solidFill>
                  <a:schemeClr val="bg2">
                    <a:lumMod val="50000"/>
                  </a:schemeClr>
                </a:solidFill>
              </a:rPr>
              <a:t>TitaniumSun</a:t>
            </a:r>
            <a:r>
              <a:rPr lang="en-US" sz="750" dirty="0">
                <a:solidFill>
                  <a:schemeClr val="bg2">
                    <a:lumMod val="50000"/>
                  </a:schemeClr>
                </a:solidFill>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20"/>
          <p:cNvSpPr txBox="1">
            <a:spLocks noGrp="1"/>
          </p:cNvSpPr>
          <p:nvPr>
            <p:ph type="title"/>
          </p:nvPr>
        </p:nvSpPr>
        <p:spPr>
          <a:xfrm>
            <a:off x="1784475" y="964270"/>
            <a:ext cx="5575050" cy="396300"/>
          </a:xfrm>
          <a:prstGeom prst="rect">
            <a:avLst/>
          </a:prstGeom>
        </p:spPr>
        <p:txBody>
          <a:bodyPr spcFirstLastPara="1" vert="horz" wrap="square" lIns="0" tIns="0" rIns="0" bIns="0" rtlCol="0" anchor="b" anchorCtr="0">
            <a:noAutofit/>
          </a:bodyPr>
          <a:lstStyle/>
          <a:p>
            <a:pPr algn="l"/>
            <a:r>
              <a:rPr lang="en-US" dirty="0">
                <a:latin typeface="Constantia"/>
                <a:cs typeface="Constantia"/>
              </a:rPr>
              <a:t>Environmental Preparedness &amp; Readiness </a:t>
            </a:r>
            <a:endParaRPr dirty="0">
              <a:latin typeface="Constantia"/>
              <a:cs typeface="Constantia"/>
            </a:endParaRPr>
          </a:p>
        </p:txBody>
      </p:sp>
      <p:sp>
        <p:nvSpPr>
          <p:cNvPr id="125" name="Google Shape;125;p20"/>
          <p:cNvSpPr txBox="1">
            <a:spLocks noGrp="1"/>
          </p:cNvSpPr>
          <p:nvPr>
            <p:ph type="sldNum" idx="12"/>
          </p:nvPr>
        </p:nvSpPr>
        <p:spPr>
          <a:xfrm>
            <a:off x="7446288" y="4673651"/>
            <a:ext cx="411525" cy="393600"/>
          </a:xfrm>
          <a:prstGeom prst="rect">
            <a:avLst/>
          </a:prstGeom>
        </p:spPr>
        <p:txBody>
          <a:bodyPr spcFirstLastPara="1" vert="horz" wrap="square" lIns="0" tIns="0" rIns="0" bIns="0" rtlCol="0" anchor="ctr" anchorCtr="0">
            <a:noAutofit/>
          </a:bodyPr>
          <a:lstStyle/>
          <a:p>
            <a:fld id="{00000000-1234-1234-1234-123412341234}" type="slidenum">
              <a:rPr lang="en"/>
              <a:pPr/>
              <a:t>30</a:t>
            </a:fld>
            <a:endParaRPr/>
          </a:p>
        </p:txBody>
      </p:sp>
      <p:sp>
        <p:nvSpPr>
          <p:cNvPr id="6" name="TextBox 5"/>
          <p:cNvSpPr txBox="1"/>
          <p:nvPr/>
        </p:nvSpPr>
        <p:spPr>
          <a:xfrm>
            <a:off x="3382807" y="4759475"/>
            <a:ext cx="2349857" cy="207749"/>
          </a:xfrm>
          <a:prstGeom prst="rect">
            <a:avLst/>
          </a:prstGeom>
          <a:noFill/>
        </p:spPr>
        <p:txBody>
          <a:bodyPr wrap="square" rtlCol="0">
            <a:spAutoFit/>
          </a:bodyPr>
          <a:lstStyle/>
          <a:p>
            <a:pPr algn="ctr"/>
            <a:r>
              <a:rPr lang="en-US" sz="750" dirty="0">
                <a:solidFill>
                  <a:schemeClr val="bg2">
                    <a:lumMod val="50000"/>
                  </a:schemeClr>
                </a:solidFill>
              </a:rPr>
              <a:t>© 2022 by </a:t>
            </a:r>
            <a:r>
              <a:rPr lang="en-US" sz="750" dirty="0" err="1">
                <a:solidFill>
                  <a:schemeClr val="bg2">
                    <a:lumMod val="50000"/>
                  </a:schemeClr>
                </a:solidFill>
              </a:rPr>
              <a:t>TitaniumSun</a:t>
            </a:r>
            <a:r>
              <a:rPr lang="en-US" sz="750" dirty="0">
                <a:solidFill>
                  <a:schemeClr val="bg2">
                    <a:lumMod val="50000"/>
                  </a:schemeClr>
                </a:solidFill>
              </a:rPr>
              <a:t>™</a:t>
            </a:r>
          </a:p>
        </p:txBody>
      </p:sp>
      <p:graphicFrame>
        <p:nvGraphicFramePr>
          <p:cNvPr id="7" name="Diagram 6"/>
          <p:cNvGraphicFramePr/>
          <p:nvPr/>
        </p:nvGraphicFramePr>
        <p:xfrm>
          <a:off x="1784475" y="1232301"/>
          <a:ext cx="5571813" cy="3115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A90CF-0022-4CEB-A065-740B9B867AFC}"/>
              </a:ext>
            </a:extLst>
          </p:cNvPr>
          <p:cNvSpPr>
            <a:spLocks noGrp="1"/>
          </p:cNvSpPr>
          <p:nvPr>
            <p:ph type="title" idx="4294967295"/>
          </p:nvPr>
        </p:nvSpPr>
        <p:spPr>
          <a:xfrm>
            <a:off x="1143000" y="219076"/>
            <a:ext cx="6354366" cy="891779"/>
          </a:xfrm>
          <a:prstGeom prst="rect">
            <a:avLst/>
          </a:prstGeom>
        </p:spPr>
        <p:txBody>
          <a:bodyPr>
            <a:normAutofit fontScale="90000"/>
          </a:bodyPr>
          <a:lstStyle/>
          <a:p>
            <a:pPr algn="ctr"/>
            <a:r>
              <a:rPr lang="en-US" sz="2025" dirty="0">
                <a:solidFill>
                  <a:srgbClr val="49235D"/>
                </a:solidFill>
                <a:latin typeface="Arial" panose="020B0604020202020204" pitchFamily="34" charset="0"/>
                <a:ea typeface="+mj-lt"/>
                <a:cs typeface="Arial" panose="020B0604020202020204" pitchFamily="34" charset="0"/>
              </a:rPr>
              <a:t>Equity Matters </a:t>
            </a:r>
            <a:br>
              <a:rPr lang="en-US" sz="1800" dirty="0">
                <a:solidFill>
                  <a:srgbClr val="49235D"/>
                </a:solidFill>
                <a:latin typeface="Arial" panose="020B0604020202020204" pitchFamily="34" charset="0"/>
                <a:ea typeface="+mj-lt"/>
                <a:cs typeface="Arial" panose="020B0604020202020204" pitchFamily="34" charset="0"/>
              </a:rPr>
            </a:br>
            <a:r>
              <a:rPr lang="en-US" sz="1800" dirty="0">
                <a:solidFill>
                  <a:srgbClr val="49235D"/>
                </a:solidFill>
                <a:latin typeface="Arial" panose="020B0604020202020204" pitchFamily="34" charset="0"/>
                <a:ea typeface="+mj-lt"/>
                <a:cs typeface="Arial" panose="020B0604020202020204" pitchFamily="34" charset="0"/>
              </a:rPr>
              <a:t>Continuous Learning and Process Improvement in DEI &amp; Anti-Racism</a:t>
            </a:r>
            <a:endParaRPr lang="en-US" sz="1800" dirty="0">
              <a:solidFill>
                <a:srgbClr val="49235D"/>
              </a:solidFill>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060EAF6B-2065-4330-865C-77E75676D446}"/>
              </a:ext>
            </a:extLst>
          </p:cNvPr>
          <p:cNvGraphicFramePr>
            <a:graphicFrameLocks noGrp="1"/>
          </p:cNvGraphicFramePr>
          <p:nvPr>
            <p:ph idx="4294967295"/>
          </p:nvPr>
        </p:nvGraphicFramePr>
        <p:xfrm>
          <a:off x="1749157" y="1153392"/>
          <a:ext cx="5656957" cy="3284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51A5141-3C40-4107-8BB4-70FC592481F3}"/>
              </a:ext>
            </a:extLst>
          </p:cNvPr>
          <p:cNvSpPr txBox="1"/>
          <p:nvPr/>
        </p:nvSpPr>
        <p:spPr>
          <a:xfrm flipH="1">
            <a:off x="1458811" y="1153391"/>
            <a:ext cx="1830473" cy="744436"/>
          </a:xfrm>
          <a:prstGeom prst="rect">
            <a:avLst/>
          </a:prstGeom>
          <a:noFill/>
        </p:spPr>
        <p:txBody>
          <a:bodyPr wrap="square" lIns="51435" tIns="25718" rIns="51435" bIns="25718" rtlCol="0" anchor="t">
            <a:spAutoFit/>
          </a:bodyPr>
          <a:lstStyle/>
          <a:p>
            <a:pPr defTabSz="514350">
              <a:defRPr/>
            </a:pPr>
            <a:r>
              <a:rPr lang="en-US" sz="1125" b="1" dirty="0">
                <a:latin typeface="Montserrat Medium"/>
              </a:rPr>
              <a:t>Goal: </a:t>
            </a:r>
          </a:p>
          <a:p>
            <a:pPr defTabSz="514350">
              <a:defRPr/>
            </a:pPr>
            <a:r>
              <a:rPr lang="en-US" sz="1125" dirty="0">
                <a:latin typeface="Montserrat Medium"/>
              </a:rPr>
              <a:t>Build a </a:t>
            </a:r>
            <a:r>
              <a:rPr lang="en-US" sz="1125" b="1" dirty="0">
                <a:solidFill>
                  <a:srgbClr val="FF0000"/>
                </a:solidFill>
                <a:latin typeface="Montserrat Medium"/>
              </a:rPr>
              <a:t>fund of knowledge</a:t>
            </a:r>
            <a:r>
              <a:rPr lang="en-US" sz="1125" dirty="0">
                <a:latin typeface="Montserrat Medium"/>
              </a:rPr>
              <a:t> in DEI, antiracism</a:t>
            </a:r>
          </a:p>
        </p:txBody>
      </p:sp>
      <p:sp>
        <p:nvSpPr>
          <p:cNvPr id="6" name="TextBox 5">
            <a:extLst>
              <a:ext uri="{FF2B5EF4-FFF2-40B4-BE49-F238E27FC236}">
                <a16:creationId xmlns:a16="http://schemas.microsoft.com/office/drawing/2014/main" id="{91970781-EABB-44A5-80D0-69D70C8BE83B}"/>
              </a:ext>
            </a:extLst>
          </p:cNvPr>
          <p:cNvSpPr txBox="1"/>
          <p:nvPr/>
        </p:nvSpPr>
        <p:spPr>
          <a:xfrm flipH="1">
            <a:off x="5793537" y="1153391"/>
            <a:ext cx="2328481" cy="744436"/>
          </a:xfrm>
          <a:prstGeom prst="rect">
            <a:avLst/>
          </a:prstGeom>
          <a:noFill/>
        </p:spPr>
        <p:txBody>
          <a:bodyPr wrap="square" lIns="51435" tIns="25718" rIns="51435" bIns="25718" rtlCol="0" anchor="t">
            <a:spAutoFit/>
          </a:bodyPr>
          <a:lstStyle/>
          <a:p>
            <a:pPr defTabSz="514350">
              <a:defRPr/>
            </a:pPr>
            <a:r>
              <a:rPr lang="en-US" sz="1125" b="1" dirty="0">
                <a:latin typeface="Montserrat Medium"/>
              </a:rPr>
              <a:t>Goal: </a:t>
            </a:r>
          </a:p>
          <a:p>
            <a:pPr defTabSz="514350">
              <a:defRPr/>
            </a:pPr>
            <a:r>
              <a:rPr lang="en-US" sz="1125" b="1" dirty="0">
                <a:solidFill>
                  <a:srgbClr val="FF0000"/>
                </a:solidFill>
                <a:latin typeface="Montserrat Medium"/>
              </a:rPr>
              <a:t>Acquire skills and training</a:t>
            </a:r>
            <a:r>
              <a:rPr lang="en-US" sz="1125" dirty="0">
                <a:latin typeface="Montserrat Medium"/>
              </a:rPr>
              <a:t> necessary to effect change without causing harm </a:t>
            </a:r>
          </a:p>
        </p:txBody>
      </p:sp>
      <p:sp>
        <p:nvSpPr>
          <p:cNvPr id="7" name="TextBox 6">
            <a:extLst>
              <a:ext uri="{FF2B5EF4-FFF2-40B4-BE49-F238E27FC236}">
                <a16:creationId xmlns:a16="http://schemas.microsoft.com/office/drawing/2014/main" id="{64D3C91D-647A-4347-9681-2DBF48850A13}"/>
              </a:ext>
            </a:extLst>
          </p:cNvPr>
          <p:cNvSpPr txBox="1"/>
          <p:nvPr/>
        </p:nvSpPr>
        <p:spPr>
          <a:xfrm flipH="1">
            <a:off x="5845925" y="3212027"/>
            <a:ext cx="2110544" cy="744436"/>
          </a:xfrm>
          <a:prstGeom prst="rect">
            <a:avLst/>
          </a:prstGeom>
          <a:noFill/>
        </p:spPr>
        <p:txBody>
          <a:bodyPr wrap="square" lIns="51435" tIns="25718" rIns="51435" bIns="25718" rtlCol="0" anchor="t">
            <a:spAutoFit/>
          </a:bodyPr>
          <a:lstStyle/>
          <a:p>
            <a:pPr defTabSz="514350">
              <a:defRPr/>
            </a:pPr>
            <a:r>
              <a:rPr lang="en-US" sz="1125" b="1" dirty="0">
                <a:latin typeface="Montserrat Medium"/>
              </a:rPr>
              <a:t>Goal: </a:t>
            </a:r>
          </a:p>
          <a:p>
            <a:pPr defTabSz="514350">
              <a:defRPr/>
            </a:pPr>
            <a:r>
              <a:rPr lang="en-US" sz="1125" b="1" dirty="0">
                <a:solidFill>
                  <a:srgbClr val="FF0000"/>
                </a:solidFill>
                <a:latin typeface="Montserrat Medium"/>
              </a:rPr>
              <a:t>Implement </a:t>
            </a:r>
            <a:r>
              <a:rPr lang="en-US" sz="1125" b="1" dirty="0">
                <a:latin typeface="Montserrat Medium"/>
              </a:rPr>
              <a:t>a current or innovate a new intervention</a:t>
            </a:r>
            <a:r>
              <a:rPr lang="en-US" sz="1125" dirty="0">
                <a:latin typeface="Montserrat Medium"/>
              </a:rPr>
              <a:t> </a:t>
            </a:r>
          </a:p>
        </p:txBody>
      </p:sp>
      <p:sp>
        <p:nvSpPr>
          <p:cNvPr id="8" name="TextBox 7">
            <a:extLst>
              <a:ext uri="{FF2B5EF4-FFF2-40B4-BE49-F238E27FC236}">
                <a16:creationId xmlns:a16="http://schemas.microsoft.com/office/drawing/2014/main" id="{84696D1F-0D1E-4C53-AA9C-608BEE4E093C}"/>
              </a:ext>
            </a:extLst>
          </p:cNvPr>
          <p:cNvSpPr txBox="1"/>
          <p:nvPr/>
        </p:nvSpPr>
        <p:spPr>
          <a:xfrm flipH="1">
            <a:off x="1397633" y="3124458"/>
            <a:ext cx="1952832" cy="917560"/>
          </a:xfrm>
          <a:prstGeom prst="rect">
            <a:avLst/>
          </a:prstGeom>
          <a:noFill/>
        </p:spPr>
        <p:txBody>
          <a:bodyPr wrap="square" lIns="51435" tIns="25718" rIns="51435" bIns="25718" rtlCol="0" anchor="t">
            <a:spAutoFit/>
          </a:bodyPr>
          <a:lstStyle/>
          <a:p>
            <a:pPr defTabSz="514350">
              <a:defRPr/>
            </a:pPr>
            <a:r>
              <a:rPr lang="en-US" sz="1125" b="1" dirty="0">
                <a:latin typeface="Montserrat Medium"/>
              </a:rPr>
              <a:t>Goal: </a:t>
            </a:r>
          </a:p>
          <a:p>
            <a:pPr defTabSz="514350">
              <a:defRPr/>
            </a:pPr>
            <a:r>
              <a:rPr lang="en-US" sz="1125" b="1" dirty="0">
                <a:solidFill>
                  <a:srgbClr val="FF0000"/>
                </a:solidFill>
                <a:latin typeface="Montserrat Medium"/>
              </a:rPr>
              <a:t>Assess the effectiveness</a:t>
            </a:r>
            <a:r>
              <a:rPr lang="en-US" sz="1125" dirty="0">
                <a:latin typeface="Montserrat Medium"/>
              </a:rPr>
              <a:t> of the intervention; share as a new resource for GME Community</a:t>
            </a:r>
          </a:p>
        </p:txBody>
      </p:sp>
      <p:cxnSp>
        <p:nvCxnSpPr>
          <p:cNvPr id="9" name="Straight Arrow Connector 8">
            <a:extLst>
              <a:ext uri="{FF2B5EF4-FFF2-40B4-BE49-F238E27FC236}">
                <a16:creationId xmlns:a16="http://schemas.microsoft.com/office/drawing/2014/main" id="{A356E351-BD28-4F80-A496-BF74BFEAB3C0}"/>
              </a:ext>
            </a:extLst>
          </p:cNvPr>
          <p:cNvCxnSpPr>
            <a:cxnSpLocks/>
          </p:cNvCxnSpPr>
          <p:nvPr/>
        </p:nvCxnSpPr>
        <p:spPr>
          <a:xfrm flipV="1">
            <a:off x="3248026" y="3351218"/>
            <a:ext cx="254443" cy="1476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3992DA1-9D19-42C5-8047-490EBBD8F0C5}"/>
              </a:ext>
            </a:extLst>
          </p:cNvPr>
          <p:cNvCxnSpPr>
            <a:cxnSpLocks/>
            <a:stCxn id="7" idx="3"/>
          </p:cNvCxnSpPr>
          <p:nvPr/>
        </p:nvCxnSpPr>
        <p:spPr>
          <a:xfrm flipH="1" flipV="1">
            <a:off x="5641540" y="3351232"/>
            <a:ext cx="204385" cy="233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422FC44-4038-4747-B15B-9975278CDE33}"/>
              </a:ext>
            </a:extLst>
          </p:cNvPr>
          <p:cNvCxnSpPr>
            <a:cxnSpLocks/>
          </p:cNvCxnSpPr>
          <p:nvPr/>
        </p:nvCxnSpPr>
        <p:spPr>
          <a:xfrm>
            <a:off x="3024189" y="1444834"/>
            <a:ext cx="581852" cy="347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CFE82A5-EDAB-4A6C-9E68-80BEDB058DFC}"/>
              </a:ext>
            </a:extLst>
          </p:cNvPr>
          <p:cNvCxnSpPr>
            <a:cxnSpLocks/>
          </p:cNvCxnSpPr>
          <p:nvPr/>
        </p:nvCxnSpPr>
        <p:spPr>
          <a:xfrm flipH="1">
            <a:off x="5491162" y="1444836"/>
            <a:ext cx="302375" cy="2442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37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Google Shape;91;p17"/>
          <p:cNvSpPr txBox="1">
            <a:spLocks noGrp="1"/>
          </p:cNvSpPr>
          <p:nvPr>
            <p:ph type="sldNum" idx="12"/>
          </p:nvPr>
        </p:nvSpPr>
        <p:spPr>
          <a:xfrm>
            <a:off x="7446288" y="4673651"/>
            <a:ext cx="411525" cy="393600"/>
          </a:xfrm>
          <a:prstGeom prst="rect">
            <a:avLst/>
          </a:prstGeom>
        </p:spPr>
        <p:txBody>
          <a:bodyPr spcFirstLastPara="1" vert="horz" wrap="square" lIns="0" tIns="0" rIns="0" bIns="0" rtlCol="0" anchor="ctr" anchorCtr="0">
            <a:noAutofit/>
          </a:bodyPr>
          <a:lstStyle/>
          <a:p>
            <a:fld id="{00000000-1234-1234-1234-123412341234}" type="slidenum">
              <a:rPr lang="en"/>
              <a:pPr/>
              <a:t>4</a:t>
            </a:fld>
            <a:endParaRPr/>
          </a:p>
        </p:txBody>
      </p:sp>
      <p:sp>
        <p:nvSpPr>
          <p:cNvPr id="4" name="TextBox 3"/>
          <p:cNvSpPr txBox="1"/>
          <p:nvPr/>
        </p:nvSpPr>
        <p:spPr>
          <a:xfrm>
            <a:off x="3382807" y="4793195"/>
            <a:ext cx="2349857" cy="207749"/>
          </a:xfrm>
          <a:prstGeom prst="rect">
            <a:avLst/>
          </a:prstGeom>
          <a:noFill/>
        </p:spPr>
        <p:txBody>
          <a:bodyPr wrap="square" rtlCol="0">
            <a:spAutoFit/>
          </a:bodyPr>
          <a:lstStyle/>
          <a:p>
            <a:pPr algn="ctr"/>
            <a:r>
              <a:rPr lang="en-US" sz="750" dirty="0">
                <a:solidFill>
                  <a:schemeClr val="bg2">
                    <a:lumMod val="50000"/>
                  </a:schemeClr>
                </a:solidFill>
              </a:rPr>
              <a:t>© 2022 by </a:t>
            </a:r>
            <a:r>
              <a:rPr lang="en-US" sz="750" dirty="0" err="1">
                <a:solidFill>
                  <a:schemeClr val="bg2">
                    <a:lumMod val="50000"/>
                  </a:schemeClr>
                </a:solidFill>
              </a:rPr>
              <a:t>TitaniumSun</a:t>
            </a:r>
            <a:r>
              <a:rPr lang="en-US" sz="750" dirty="0">
                <a:solidFill>
                  <a:schemeClr val="bg2">
                    <a:lumMod val="50000"/>
                  </a:schemeClr>
                </a:solidFill>
              </a:rPr>
              <a:t>™</a:t>
            </a:r>
          </a:p>
        </p:txBody>
      </p:sp>
      <p:sp>
        <p:nvSpPr>
          <p:cNvPr id="5" name="Rectangle 4"/>
          <p:cNvSpPr/>
          <p:nvPr/>
        </p:nvSpPr>
        <p:spPr>
          <a:xfrm>
            <a:off x="1681660" y="1167229"/>
            <a:ext cx="5908791" cy="3322111"/>
          </a:xfrm>
          <a:prstGeom prst="rect">
            <a:avLst/>
          </a:prstGeom>
          <a:gradFill flip="none" rotWithShape="1">
            <a:gsLst>
              <a:gs pos="0">
                <a:schemeClr val="accent1">
                  <a:tint val="100000"/>
                  <a:shade val="100000"/>
                  <a:satMod val="130000"/>
                  <a:alpha val="50000"/>
                </a:schemeClr>
              </a:gs>
              <a:gs pos="100000">
                <a:schemeClr val="accent1">
                  <a:tint val="50000"/>
                  <a:shade val="100000"/>
                  <a:satMod val="350000"/>
                  <a:alpha val="5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00" dirty="0">
              <a:solidFill>
                <a:srgbClr val="646772"/>
              </a:solidFill>
              <a:latin typeface="Constantia"/>
              <a:cs typeface="Constantia"/>
            </a:endParaRPr>
          </a:p>
        </p:txBody>
      </p:sp>
      <p:sp>
        <p:nvSpPr>
          <p:cNvPr id="7" name="Google Shape;90;p17"/>
          <p:cNvSpPr txBox="1">
            <a:spLocks noGrp="1"/>
          </p:cNvSpPr>
          <p:nvPr>
            <p:ph type="body" idx="1"/>
          </p:nvPr>
        </p:nvSpPr>
        <p:spPr>
          <a:xfrm>
            <a:off x="1784475" y="2161800"/>
            <a:ext cx="5575050" cy="819900"/>
          </a:xfrm>
          <a:prstGeom prst="rect">
            <a:avLst/>
          </a:prstGeom>
        </p:spPr>
        <p:txBody>
          <a:bodyPr spcFirstLastPara="1" vert="horz" wrap="square" lIns="0" tIns="0" rIns="0" bIns="0" rtlCol="0" anchor="ctr" anchorCtr="0">
            <a:noAutofit/>
          </a:bodyPr>
          <a:lstStyle/>
          <a:p>
            <a:pPr marL="0" indent="0">
              <a:spcAft>
                <a:spcPts val="450"/>
              </a:spcAft>
              <a:buNone/>
            </a:pPr>
            <a:r>
              <a:rPr lang="en-US" i="0" dirty="0">
                <a:solidFill>
                  <a:schemeClr val="tx2">
                    <a:lumMod val="50000"/>
                  </a:schemeClr>
                </a:solidFill>
              </a:rPr>
              <a:t>Overall Goal</a:t>
            </a:r>
          </a:p>
          <a:p>
            <a:pPr marL="0" indent="0">
              <a:spcAft>
                <a:spcPts val="450"/>
              </a:spcAft>
              <a:buNone/>
            </a:pPr>
            <a:r>
              <a:rPr lang="en-US" i="0" dirty="0">
                <a:solidFill>
                  <a:schemeClr val="tx2">
                    <a:lumMod val="50000"/>
                  </a:schemeClr>
                </a:solidFill>
              </a:rPr>
              <a:t> </a:t>
            </a:r>
          </a:p>
          <a:p>
            <a:pPr marL="0" indent="0">
              <a:spcAft>
                <a:spcPts val="450"/>
              </a:spcAft>
              <a:buNone/>
            </a:pPr>
            <a:r>
              <a:rPr lang="en-US" dirty="0">
                <a:solidFill>
                  <a:schemeClr val="tx2">
                    <a:lumMod val="50000"/>
                  </a:schemeClr>
                </a:solidFill>
              </a:rPr>
              <a:t>Safe and equitable learning and clinical environments in GME for all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Google Shape;91;p17"/>
          <p:cNvSpPr txBox="1">
            <a:spLocks noGrp="1"/>
          </p:cNvSpPr>
          <p:nvPr>
            <p:ph type="sldNum" idx="12"/>
          </p:nvPr>
        </p:nvSpPr>
        <p:spPr>
          <a:xfrm>
            <a:off x="7446288" y="4673651"/>
            <a:ext cx="411525" cy="393600"/>
          </a:xfrm>
          <a:prstGeom prst="rect">
            <a:avLst/>
          </a:prstGeom>
        </p:spPr>
        <p:txBody>
          <a:bodyPr spcFirstLastPara="1" vert="horz" wrap="square" lIns="0" tIns="0" rIns="0" bIns="0" rtlCol="0" anchor="ctr" anchorCtr="0">
            <a:noAutofit/>
          </a:bodyPr>
          <a:lstStyle/>
          <a:p>
            <a:fld id="{00000000-1234-1234-1234-123412341234}" type="slidenum">
              <a:rPr lang="en"/>
              <a:pPr/>
              <a:t>5</a:t>
            </a:fld>
            <a:endParaRPr/>
          </a:p>
        </p:txBody>
      </p:sp>
      <p:sp>
        <p:nvSpPr>
          <p:cNvPr id="4" name="TextBox 3"/>
          <p:cNvSpPr txBox="1"/>
          <p:nvPr/>
        </p:nvSpPr>
        <p:spPr>
          <a:xfrm>
            <a:off x="3382807" y="4793195"/>
            <a:ext cx="2349857" cy="207749"/>
          </a:xfrm>
          <a:prstGeom prst="rect">
            <a:avLst/>
          </a:prstGeom>
          <a:noFill/>
        </p:spPr>
        <p:txBody>
          <a:bodyPr wrap="square" rtlCol="0">
            <a:spAutoFit/>
          </a:bodyPr>
          <a:lstStyle/>
          <a:p>
            <a:pPr algn="ctr"/>
            <a:r>
              <a:rPr lang="en-US" sz="750" dirty="0">
                <a:solidFill>
                  <a:schemeClr val="bg2">
                    <a:lumMod val="50000"/>
                  </a:schemeClr>
                </a:solidFill>
              </a:rPr>
              <a:t>© 2022 by </a:t>
            </a:r>
            <a:r>
              <a:rPr lang="en-US" sz="750" dirty="0" err="1">
                <a:solidFill>
                  <a:schemeClr val="bg2">
                    <a:lumMod val="50000"/>
                  </a:schemeClr>
                </a:solidFill>
              </a:rPr>
              <a:t>TitaniumSun</a:t>
            </a:r>
            <a:r>
              <a:rPr lang="en-US" sz="750" dirty="0">
                <a:solidFill>
                  <a:schemeClr val="bg2">
                    <a:lumMod val="50000"/>
                  </a:schemeClr>
                </a:solidFill>
              </a:rPr>
              <a:t>™</a:t>
            </a:r>
          </a:p>
        </p:txBody>
      </p:sp>
      <p:sp>
        <p:nvSpPr>
          <p:cNvPr id="5" name="Rectangle 4"/>
          <p:cNvSpPr/>
          <p:nvPr/>
        </p:nvSpPr>
        <p:spPr>
          <a:xfrm>
            <a:off x="1681660" y="346321"/>
            <a:ext cx="5908791" cy="4143019"/>
          </a:xfrm>
          <a:prstGeom prst="rect">
            <a:avLst/>
          </a:prstGeom>
          <a:gradFill flip="none" rotWithShape="1">
            <a:gsLst>
              <a:gs pos="0">
                <a:schemeClr val="accent1">
                  <a:tint val="100000"/>
                  <a:shade val="100000"/>
                  <a:satMod val="130000"/>
                  <a:alpha val="50000"/>
                </a:schemeClr>
              </a:gs>
              <a:gs pos="100000">
                <a:schemeClr val="accent1">
                  <a:tint val="50000"/>
                  <a:shade val="100000"/>
                  <a:satMod val="350000"/>
                  <a:alpha val="5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00" dirty="0">
              <a:solidFill>
                <a:srgbClr val="646772"/>
              </a:solidFill>
              <a:latin typeface="Constantia"/>
              <a:cs typeface="Constantia"/>
            </a:endParaRPr>
          </a:p>
        </p:txBody>
      </p:sp>
      <p:sp>
        <p:nvSpPr>
          <p:cNvPr id="7" name="Google Shape;90;p17"/>
          <p:cNvSpPr txBox="1">
            <a:spLocks noGrp="1"/>
          </p:cNvSpPr>
          <p:nvPr>
            <p:ph type="body" idx="1"/>
          </p:nvPr>
        </p:nvSpPr>
        <p:spPr>
          <a:xfrm>
            <a:off x="1784475" y="782435"/>
            <a:ext cx="5805976" cy="3706912"/>
          </a:xfrm>
          <a:prstGeom prst="rect">
            <a:avLst/>
          </a:prstGeom>
        </p:spPr>
        <p:txBody>
          <a:bodyPr spcFirstLastPara="1" vert="horz" wrap="square" lIns="0" tIns="0" rIns="0" bIns="0" rtlCol="0" anchor="ctr" anchorCtr="0">
            <a:noAutofit/>
          </a:bodyPr>
          <a:lstStyle/>
          <a:p>
            <a:pPr marL="0" indent="0" algn="l">
              <a:spcAft>
                <a:spcPts val="450"/>
              </a:spcAft>
              <a:buNone/>
            </a:pPr>
            <a:r>
              <a:rPr lang="en-US" dirty="0">
                <a:solidFill>
                  <a:schemeClr val="tx2">
                    <a:lumMod val="50000"/>
                  </a:schemeClr>
                </a:solidFill>
              </a:rPr>
              <a:t>Safe and equitable learning and clinical environments in GME for all:</a:t>
            </a:r>
          </a:p>
          <a:p>
            <a:pPr marL="0" indent="0" algn="l">
              <a:spcAft>
                <a:spcPts val="450"/>
              </a:spcAft>
            </a:pPr>
            <a:r>
              <a:rPr lang="en-US" sz="1800" b="0" i="0" dirty="0">
                <a:solidFill>
                  <a:schemeClr val="tx2">
                    <a:lumMod val="50000"/>
                  </a:schemeClr>
                </a:solidFill>
              </a:rPr>
              <a:t>Meaningful, sustainable change</a:t>
            </a:r>
          </a:p>
          <a:p>
            <a:pPr marL="0" indent="0" algn="l">
              <a:spcAft>
                <a:spcPts val="450"/>
              </a:spcAft>
            </a:pPr>
            <a:r>
              <a:rPr lang="en-US" sz="1800" b="0" i="0" dirty="0">
                <a:solidFill>
                  <a:schemeClr val="tx2">
                    <a:lumMod val="50000"/>
                  </a:schemeClr>
                </a:solidFill>
              </a:rPr>
              <a:t>Responsible action</a:t>
            </a:r>
          </a:p>
          <a:p>
            <a:pPr marL="0" indent="0" algn="l">
              <a:spcAft>
                <a:spcPts val="450"/>
              </a:spcAft>
            </a:pPr>
            <a:r>
              <a:rPr lang="en-US" sz="1800" b="0" i="0" dirty="0">
                <a:solidFill>
                  <a:schemeClr val="tx2">
                    <a:lumMod val="50000"/>
                  </a:schemeClr>
                </a:solidFill>
              </a:rPr>
              <a:t>Institutional + individual commitment and accountability</a:t>
            </a:r>
          </a:p>
          <a:p>
            <a:pPr marL="0" indent="0" algn="l">
              <a:spcAft>
                <a:spcPts val="450"/>
              </a:spcAft>
            </a:pPr>
            <a:endParaRPr lang="en-US" dirty="0">
              <a:solidFill>
                <a:schemeClr val="tx2">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45"/>
          <p:cNvSpPr txBox="1">
            <a:spLocks noGrp="1"/>
          </p:cNvSpPr>
          <p:nvPr>
            <p:ph type="title"/>
          </p:nvPr>
        </p:nvSpPr>
        <p:spPr>
          <a:prstGeom prst="rect">
            <a:avLst/>
          </a:prstGeom>
        </p:spPr>
        <p:txBody>
          <a:bodyPr spcFirstLastPara="1" vert="horz" wrap="square" lIns="0" tIns="0" rIns="0" bIns="0" rtlCol="0" anchor="b" anchorCtr="0">
            <a:noAutofit/>
          </a:bodyPr>
          <a:lstStyle/>
          <a:p>
            <a:pPr lvl="0"/>
            <a:r>
              <a:rPr lang="en-US" dirty="0">
                <a:latin typeface="Constantia"/>
                <a:cs typeface="Constantia"/>
              </a:rPr>
              <a:t>Building a Safe and Equitable Culture </a:t>
            </a:r>
            <a:endParaRPr dirty="0">
              <a:latin typeface="Constantia"/>
              <a:cs typeface="Constantia"/>
            </a:endParaRPr>
          </a:p>
        </p:txBody>
      </p:sp>
      <p:sp>
        <p:nvSpPr>
          <p:cNvPr id="12" name="Text Placeholder 11"/>
          <p:cNvSpPr>
            <a:spLocks noGrp="1"/>
          </p:cNvSpPr>
          <p:nvPr>
            <p:ph type="body" idx="1"/>
          </p:nvPr>
        </p:nvSpPr>
        <p:spPr>
          <a:xfrm>
            <a:off x="1784456" y="1506351"/>
            <a:ext cx="4458168" cy="1987459"/>
          </a:xfrm>
        </p:spPr>
        <p:txBody>
          <a:bodyPr/>
          <a:lstStyle/>
          <a:p>
            <a:r>
              <a:rPr lang="en-US" dirty="0"/>
              <a:t>Accept that content is complex and challenging  </a:t>
            </a:r>
          </a:p>
          <a:p>
            <a:r>
              <a:rPr lang="en-US" dirty="0"/>
              <a:t>Requires safe, trauma-informed space </a:t>
            </a:r>
          </a:p>
          <a:p>
            <a:r>
              <a:rPr lang="en-US" dirty="0"/>
              <a:t>Active and respectful listeners/learners with cultural humility </a:t>
            </a:r>
          </a:p>
          <a:p>
            <a:r>
              <a:rPr lang="en-US" dirty="0"/>
              <a:t>Commitment to change</a:t>
            </a:r>
          </a:p>
          <a:p>
            <a:r>
              <a:rPr lang="en-US" dirty="0"/>
              <a:t>WIIFM</a:t>
            </a:r>
          </a:p>
        </p:txBody>
      </p:sp>
      <p:sp>
        <p:nvSpPr>
          <p:cNvPr id="546" name="Google Shape;546;p45"/>
          <p:cNvSpPr txBox="1">
            <a:spLocks noGrp="1"/>
          </p:cNvSpPr>
          <p:nvPr>
            <p:ph type="sldNum" idx="12"/>
          </p:nvPr>
        </p:nvSpPr>
        <p:spPr>
          <a:prstGeom prst="rect">
            <a:avLst/>
          </a:prstGeom>
        </p:spPr>
        <p:txBody>
          <a:bodyPr spcFirstLastPara="1" vert="horz" wrap="square" lIns="0" tIns="0" rIns="0" bIns="0" rtlCol="0" anchor="ctr" anchorCtr="0">
            <a:noAutofit/>
          </a:bodyPr>
          <a:lstStyle/>
          <a:p>
            <a:fld id="{00000000-1234-1234-1234-123412341234}" type="slidenum">
              <a:rPr lang="en"/>
              <a:pPr/>
              <a:t>6</a:t>
            </a:fld>
            <a:endParaRPr/>
          </a:p>
        </p:txBody>
      </p:sp>
      <p:pic>
        <p:nvPicPr>
          <p:cNvPr id="547" name="Google Shape;547;p45"/>
          <p:cNvPicPr preferRelativeResize="0"/>
          <p:nvPr/>
        </p:nvPicPr>
        <p:blipFill rotWithShape="1">
          <a:blip r:embed="rId3">
            <a:alphaModFix/>
          </a:blip>
          <a:srcRect l="19633" t="9820" b="9812"/>
          <a:stretch/>
        </p:blipFill>
        <p:spPr>
          <a:xfrm>
            <a:off x="6344471" y="1260009"/>
            <a:ext cx="1429176" cy="1489200"/>
          </a:xfrm>
          <a:prstGeom prst="ellipse">
            <a:avLst/>
          </a:prstGeom>
          <a:noFill/>
          <a:ln>
            <a:noFill/>
          </a:ln>
        </p:spPr>
      </p:pic>
      <p:pic>
        <p:nvPicPr>
          <p:cNvPr id="549" name="Google Shape;549;p45"/>
          <p:cNvPicPr preferRelativeResize="0"/>
          <p:nvPr/>
        </p:nvPicPr>
        <p:blipFill rotWithShape="1">
          <a:blip r:embed="rId4">
            <a:alphaModFix/>
          </a:blip>
          <a:srcRect/>
          <a:stretch/>
        </p:blipFill>
        <p:spPr>
          <a:xfrm>
            <a:off x="5930348" y="2365759"/>
            <a:ext cx="1429176" cy="1489200"/>
          </a:xfrm>
          <a:prstGeom prst="ellipse">
            <a:avLst/>
          </a:prstGeom>
          <a:noFill/>
          <a:ln>
            <a:noFill/>
          </a:ln>
        </p:spPr>
      </p:pic>
      <p:pic>
        <p:nvPicPr>
          <p:cNvPr id="551" name="Google Shape;551;p45"/>
          <p:cNvPicPr preferRelativeResize="0"/>
          <p:nvPr/>
        </p:nvPicPr>
        <p:blipFill rotWithShape="1">
          <a:blip r:embed="rId5">
            <a:alphaModFix/>
          </a:blip>
          <a:srcRect l="47271" t="22330" b="24940"/>
          <a:stretch/>
        </p:blipFill>
        <p:spPr>
          <a:xfrm>
            <a:off x="6344471" y="3493809"/>
            <a:ext cx="1429176" cy="1489200"/>
          </a:xfrm>
          <a:prstGeom prst="ellipse">
            <a:avLst/>
          </a:prstGeom>
          <a:noFill/>
          <a:ln>
            <a:noFill/>
          </a:ln>
        </p:spPr>
      </p:pic>
      <p:pic>
        <p:nvPicPr>
          <p:cNvPr id="553" name="Google Shape;553;p45"/>
          <p:cNvPicPr preferRelativeResize="0"/>
          <p:nvPr/>
        </p:nvPicPr>
        <p:blipFill rotWithShape="1">
          <a:blip r:embed="rId6">
            <a:alphaModFix/>
          </a:blip>
          <a:srcRect t="3926" b="29406"/>
          <a:stretch/>
        </p:blipFill>
        <p:spPr>
          <a:xfrm>
            <a:off x="6900656" y="2311801"/>
            <a:ext cx="1429176" cy="1489200"/>
          </a:xfrm>
          <a:prstGeom prst="ellipse">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45"/>
          <p:cNvSpPr txBox="1">
            <a:spLocks noGrp="1"/>
          </p:cNvSpPr>
          <p:nvPr>
            <p:ph type="title"/>
          </p:nvPr>
        </p:nvSpPr>
        <p:spPr>
          <a:prstGeom prst="rect">
            <a:avLst/>
          </a:prstGeom>
        </p:spPr>
        <p:txBody>
          <a:bodyPr spcFirstLastPara="1" vert="horz" wrap="square" lIns="0" tIns="0" rIns="0" bIns="0" rtlCol="0" anchor="b" anchorCtr="0">
            <a:noAutofit/>
          </a:bodyPr>
          <a:lstStyle/>
          <a:p>
            <a:pPr lvl="0"/>
            <a:r>
              <a:rPr lang="en-US" dirty="0">
                <a:latin typeface="Constantia"/>
                <a:cs typeface="Constantia"/>
              </a:rPr>
              <a:t>Setting the Culture </a:t>
            </a:r>
            <a:endParaRPr dirty="0">
              <a:latin typeface="Constantia"/>
              <a:cs typeface="Constantia"/>
            </a:endParaRPr>
          </a:p>
        </p:txBody>
      </p:sp>
      <p:sp>
        <p:nvSpPr>
          <p:cNvPr id="12" name="Text Placeholder 11"/>
          <p:cNvSpPr>
            <a:spLocks noGrp="1"/>
          </p:cNvSpPr>
          <p:nvPr>
            <p:ph type="body" idx="1"/>
          </p:nvPr>
        </p:nvSpPr>
        <p:spPr/>
        <p:txBody>
          <a:bodyPr/>
          <a:lstStyle/>
          <a:p>
            <a:pPr>
              <a:buNone/>
            </a:pPr>
            <a:r>
              <a:rPr lang="en-US" b="1" dirty="0"/>
              <a:t>What this is </a:t>
            </a:r>
          </a:p>
          <a:p>
            <a:r>
              <a:rPr lang="en-US" dirty="0"/>
              <a:t>Curiosity </a:t>
            </a:r>
          </a:p>
          <a:p>
            <a:r>
              <a:rPr lang="en-US" dirty="0"/>
              <a:t>Inquiry </a:t>
            </a:r>
          </a:p>
          <a:p>
            <a:r>
              <a:rPr lang="en-US" dirty="0"/>
              <a:t>Relationship-based</a:t>
            </a:r>
          </a:p>
          <a:p>
            <a:r>
              <a:rPr lang="en-US" dirty="0"/>
              <a:t>Growth Mindset</a:t>
            </a:r>
          </a:p>
          <a:p>
            <a:pPr lvl="1"/>
            <a:r>
              <a:rPr lang="en-US" dirty="0"/>
              <a:t>Individual</a:t>
            </a:r>
          </a:p>
          <a:p>
            <a:pPr lvl="1"/>
            <a:r>
              <a:rPr lang="en-US" dirty="0"/>
              <a:t>Organizational</a:t>
            </a:r>
          </a:p>
        </p:txBody>
      </p:sp>
      <p:sp>
        <p:nvSpPr>
          <p:cNvPr id="13" name="Text Placeholder 12"/>
          <p:cNvSpPr>
            <a:spLocks noGrp="1"/>
          </p:cNvSpPr>
          <p:nvPr>
            <p:ph type="body" idx="2"/>
          </p:nvPr>
        </p:nvSpPr>
        <p:spPr/>
        <p:txBody>
          <a:bodyPr/>
          <a:lstStyle/>
          <a:p>
            <a:pPr>
              <a:buNone/>
            </a:pPr>
            <a:r>
              <a:rPr lang="en-US" b="1" dirty="0"/>
              <a:t>What this is not</a:t>
            </a:r>
          </a:p>
          <a:p>
            <a:r>
              <a:rPr lang="en-US" dirty="0"/>
              <a:t>Competition</a:t>
            </a:r>
          </a:p>
          <a:p>
            <a:r>
              <a:rPr lang="en-US" dirty="0"/>
              <a:t>Judgment</a:t>
            </a:r>
          </a:p>
          <a:p>
            <a:r>
              <a:rPr lang="en-US" dirty="0"/>
              <a:t>Confrontation</a:t>
            </a:r>
          </a:p>
          <a:p>
            <a:r>
              <a:rPr lang="en-US" dirty="0"/>
              <a:t>Transaction</a:t>
            </a:r>
          </a:p>
          <a:p>
            <a:endParaRPr lang="en-US" dirty="0"/>
          </a:p>
          <a:p>
            <a:endParaRPr lang="en-US" dirty="0"/>
          </a:p>
          <a:p>
            <a:endParaRPr lang="en-US" dirty="0"/>
          </a:p>
        </p:txBody>
      </p:sp>
      <p:sp>
        <p:nvSpPr>
          <p:cNvPr id="546" name="Google Shape;546;p45"/>
          <p:cNvSpPr txBox="1">
            <a:spLocks noGrp="1"/>
          </p:cNvSpPr>
          <p:nvPr>
            <p:ph type="sldNum" idx="12"/>
          </p:nvPr>
        </p:nvSpPr>
        <p:spPr>
          <a:prstGeom prst="rect">
            <a:avLst/>
          </a:prstGeom>
        </p:spPr>
        <p:txBody>
          <a:bodyPr spcFirstLastPara="1" vert="horz" wrap="square" lIns="0" tIns="0" rIns="0" bIns="0" rtlCol="0" anchor="ctr" anchorCtr="0">
            <a:noAutofit/>
          </a:bodyPr>
          <a:lstStyle/>
          <a:p>
            <a:fld id="{00000000-1234-1234-1234-123412341234}" type="slidenum">
              <a:rPr lang="en"/>
              <a:pPr/>
              <a:t>7</a:t>
            </a:fld>
            <a:endParaRPr/>
          </a:p>
        </p:txBody>
      </p:sp>
      <p:pic>
        <p:nvPicPr>
          <p:cNvPr id="547" name="Google Shape;547;p45"/>
          <p:cNvPicPr preferRelativeResize="0"/>
          <p:nvPr/>
        </p:nvPicPr>
        <p:blipFill rotWithShape="1">
          <a:blip r:embed="rId3">
            <a:alphaModFix/>
          </a:blip>
          <a:srcRect l="19633" t="9820" b="9812"/>
          <a:stretch/>
        </p:blipFill>
        <p:spPr>
          <a:xfrm>
            <a:off x="6834799" y="400600"/>
            <a:ext cx="1409298" cy="1489200"/>
          </a:xfrm>
          <a:prstGeom prst="ellipse">
            <a:avLst/>
          </a:prstGeom>
          <a:noFill/>
          <a:ln>
            <a:noFill/>
          </a:ln>
        </p:spPr>
      </p:pic>
      <p:pic>
        <p:nvPicPr>
          <p:cNvPr id="549" name="Google Shape;549;p45"/>
          <p:cNvPicPr preferRelativeResize="0"/>
          <p:nvPr/>
        </p:nvPicPr>
        <p:blipFill rotWithShape="1">
          <a:blip r:embed="rId4">
            <a:alphaModFix/>
          </a:blip>
          <a:srcRect/>
          <a:stretch/>
        </p:blipFill>
        <p:spPr>
          <a:xfrm>
            <a:off x="6420676" y="1506350"/>
            <a:ext cx="1409298" cy="1489200"/>
          </a:xfrm>
          <a:prstGeom prst="ellipse">
            <a:avLst/>
          </a:prstGeom>
          <a:noFill/>
          <a:ln>
            <a:noFill/>
          </a:ln>
        </p:spPr>
      </p:pic>
      <p:pic>
        <p:nvPicPr>
          <p:cNvPr id="551" name="Google Shape;551;p45"/>
          <p:cNvPicPr preferRelativeResize="0"/>
          <p:nvPr/>
        </p:nvPicPr>
        <p:blipFill rotWithShape="1">
          <a:blip r:embed="rId5">
            <a:alphaModFix/>
          </a:blip>
          <a:srcRect l="47271" t="22330" b="24940"/>
          <a:stretch/>
        </p:blipFill>
        <p:spPr>
          <a:xfrm>
            <a:off x="6834799" y="2634400"/>
            <a:ext cx="1409298" cy="1489200"/>
          </a:xfrm>
          <a:prstGeom prst="ellipse">
            <a:avLst/>
          </a:prstGeom>
          <a:noFill/>
          <a:ln>
            <a:noFill/>
          </a:ln>
        </p:spPr>
      </p:pic>
      <p:pic>
        <p:nvPicPr>
          <p:cNvPr id="553" name="Google Shape;553;p45"/>
          <p:cNvPicPr preferRelativeResize="0"/>
          <p:nvPr/>
        </p:nvPicPr>
        <p:blipFill rotWithShape="1">
          <a:blip r:embed="rId6">
            <a:alphaModFix/>
          </a:blip>
          <a:srcRect t="3926" b="29406"/>
          <a:stretch/>
        </p:blipFill>
        <p:spPr>
          <a:xfrm>
            <a:off x="7390984" y="1311295"/>
            <a:ext cx="1409298" cy="1489200"/>
          </a:xfrm>
          <a:prstGeom prst="ellipse">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body" idx="1"/>
          </p:nvPr>
        </p:nvSpPr>
        <p:spPr>
          <a:xfrm>
            <a:off x="1784475" y="2161800"/>
            <a:ext cx="5575050" cy="819900"/>
          </a:xfrm>
          <a:prstGeom prst="rect">
            <a:avLst/>
          </a:prstGeom>
        </p:spPr>
        <p:txBody>
          <a:bodyPr spcFirstLastPara="1" vert="horz" wrap="square" lIns="0" tIns="0" rIns="0" bIns="0" rtlCol="0" anchor="ctr" anchorCtr="0">
            <a:noAutofit/>
          </a:bodyPr>
          <a:lstStyle/>
          <a:p>
            <a:pPr marL="0" indent="0">
              <a:spcAft>
                <a:spcPts val="450"/>
              </a:spcAft>
              <a:buNone/>
            </a:pPr>
            <a:r>
              <a:rPr lang="en-US" i="0" dirty="0">
                <a:solidFill>
                  <a:schemeClr val="tx2">
                    <a:lumMod val="50000"/>
                  </a:schemeClr>
                </a:solidFill>
              </a:rPr>
              <a:t>Today’s Goal – </a:t>
            </a:r>
          </a:p>
          <a:p>
            <a:pPr marL="0" indent="0">
              <a:spcAft>
                <a:spcPts val="450"/>
              </a:spcAft>
              <a:buNone/>
            </a:pPr>
            <a:r>
              <a:rPr lang="en-US" dirty="0">
                <a:solidFill>
                  <a:schemeClr val="tx2">
                    <a:lumMod val="50000"/>
                  </a:schemeClr>
                </a:solidFill>
              </a:rPr>
              <a:t>Consider 1 new, implementable </a:t>
            </a:r>
          </a:p>
          <a:p>
            <a:pPr marL="0" indent="0">
              <a:spcAft>
                <a:spcPts val="450"/>
              </a:spcAft>
              <a:buNone/>
            </a:pPr>
            <a:r>
              <a:rPr lang="en-US" dirty="0">
                <a:solidFill>
                  <a:schemeClr val="tx2">
                    <a:lumMod val="50000"/>
                  </a:schemeClr>
                </a:solidFill>
              </a:rPr>
              <a:t>Equity Practice </a:t>
            </a:r>
            <a:endParaRPr dirty="0">
              <a:solidFill>
                <a:schemeClr val="tx2">
                  <a:lumMod val="50000"/>
                </a:schemeClr>
              </a:solidFill>
            </a:endParaRPr>
          </a:p>
        </p:txBody>
      </p:sp>
      <p:sp>
        <p:nvSpPr>
          <p:cNvPr id="91" name="Google Shape;91;p17"/>
          <p:cNvSpPr txBox="1">
            <a:spLocks noGrp="1"/>
          </p:cNvSpPr>
          <p:nvPr>
            <p:ph type="sldNum" idx="12"/>
          </p:nvPr>
        </p:nvSpPr>
        <p:spPr>
          <a:xfrm>
            <a:off x="7446288" y="4673651"/>
            <a:ext cx="411525" cy="393600"/>
          </a:xfrm>
          <a:prstGeom prst="rect">
            <a:avLst/>
          </a:prstGeom>
        </p:spPr>
        <p:txBody>
          <a:bodyPr spcFirstLastPara="1" vert="horz" wrap="square" lIns="0" tIns="0" rIns="0" bIns="0" rtlCol="0" anchor="ctr" anchorCtr="0">
            <a:noAutofit/>
          </a:bodyPr>
          <a:lstStyle/>
          <a:p>
            <a:fld id="{00000000-1234-1234-1234-123412341234}" type="slidenum">
              <a:rPr lang="en"/>
              <a:pPr/>
              <a:t>8</a:t>
            </a:fld>
            <a:endParaRPr/>
          </a:p>
        </p:txBody>
      </p:sp>
      <p:sp>
        <p:nvSpPr>
          <p:cNvPr id="4" name="TextBox 3"/>
          <p:cNvSpPr txBox="1"/>
          <p:nvPr/>
        </p:nvSpPr>
        <p:spPr>
          <a:xfrm>
            <a:off x="3382807" y="4793195"/>
            <a:ext cx="2349857" cy="207749"/>
          </a:xfrm>
          <a:prstGeom prst="rect">
            <a:avLst/>
          </a:prstGeom>
          <a:noFill/>
        </p:spPr>
        <p:txBody>
          <a:bodyPr wrap="square" rtlCol="0">
            <a:spAutoFit/>
          </a:bodyPr>
          <a:lstStyle/>
          <a:p>
            <a:pPr algn="ctr"/>
            <a:r>
              <a:rPr lang="en-US" sz="750" dirty="0">
                <a:solidFill>
                  <a:schemeClr val="bg2">
                    <a:lumMod val="50000"/>
                  </a:schemeClr>
                </a:solidFill>
              </a:rPr>
              <a:t>© 2022 by </a:t>
            </a:r>
            <a:r>
              <a:rPr lang="en-US" sz="750" dirty="0" err="1">
                <a:solidFill>
                  <a:schemeClr val="bg2">
                    <a:lumMod val="50000"/>
                  </a:schemeClr>
                </a:solidFill>
              </a:rPr>
              <a:t>TitaniumSun</a:t>
            </a:r>
            <a:r>
              <a:rPr lang="en-US" sz="750" dirty="0">
                <a:solidFill>
                  <a:schemeClr val="bg2">
                    <a:lumMod val="50000"/>
                  </a:schemeClr>
                </a:solidFill>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US" smtClean="0"/>
              <a:pPr/>
              <a:t>9</a:t>
            </a:fld>
            <a:endParaRPr lang="en-US"/>
          </a:p>
        </p:txBody>
      </p:sp>
      <p:sp>
        <p:nvSpPr>
          <p:cNvPr id="3" name="Rectangle 2"/>
          <p:cNvSpPr/>
          <p:nvPr/>
        </p:nvSpPr>
        <p:spPr>
          <a:xfrm>
            <a:off x="2850885" y="0"/>
            <a:ext cx="3415770" cy="5143500"/>
          </a:xfrm>
          <a:prstGeom prst="rect">
            <a:avLst/>
          </a:prstGeom>
          <a:gradFill flip="none" rotWithShape="1">
            <a:gsLst>
              <a:gs pos="0">
                <a:schemeClr val="accent1">
                  <a:tint val="100000"/>
                  <a:shade val="100000"/>
                  <a:satMod val="130000"/>
                  <a:alpha val="50000"/>
                </a:schemeClr>
              </a:gs>
              <a:gs pos="100000">
                <a:schemeClr val="accent1">
                  <a:tint val="50000"/>
                  <a:shade val="100000"/>
                  <a:satMod val="350000"/>
                  <a:alpha val="5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300" dirty="0">
                <a:solidFill>
                  <a:srgbClr val="646772"/>
                </a:solidFill>
                <a:latin typeface="Constantia"/>
                <a:cs typeface="Constantia"/>
              </a:rPr>
              <a:t>The Relationship Between</a:t>
            </a:r>
            <a:br>
              <a:rPr lang="en-US" sz="3300" dirty="0">
                <a:solidFill>
                  <a:srgbClr val="646772"/>
                </a:solidFill>
                <a:latin typeface="Constantia"/>
                <a:cs typeface="Constantia"/>
              </a:rPr>
            </a:br>
            <a:r>
              <a:rPr lang="en-US" sz="3300" dirty="0">
                <a:solidFill>
                  <a:srgbClr val="646772"/>
                </a:solidFill>
                <a:latin typeface="Constantia"/>
                <a:cs typeface="Constantia"/>
              </a:rPr>
              <a:t>D, E &amp; I</a:t>
            </a:r>
          </a:p>
        </p:txBody>
      </p:sp>
    </p:spTree>
  </p:cSld>
  <p:clrMapOvr>
    <a:masterClrMapping/>
  </p:clrMapOvr>
  <p:transition>
    <p:fade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168</TotalTime>
  <Words>1043</Words>
  <Application>Microsoft Macintosh PowerPoint</Application>
  <PresentationFormat>On-screen Show (16:9)</PresentationFormat>
  <Paragraphs>301</Paragraphs>
  <Slides>31</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Constantia</vt:lpstr>
      <vt:lpstr>Inria Sans Light</vt:lpstr>
      <vt:lpstr>Inria Serif</vt:lpstr>
      <vt:lpstr>Montserrat Medium</vt:lpstr>
      <vt:lpstr>Office Theme</vt:lpstr>
      <vt:lpstr>Implementing Equity  in ARCOS</vt:lpstr>
      <vt:lpstr>Disclosures* </vt:lpstr>
      <vt:lpstr>Objectives</vt:lpstr>
      <vt:lpstr>PowerPoint Presentation</vt:lpstr>
      <vt:lpstr>PowerPoint Presentation</vt:lpstr>
      <vt:lpstr>Building a Safe and Equitable Culture </vt:lpstr>
      <vt:lpstr>Setting the Culture </vt:lpstr>
      <vt:lpstr>PowerPoint Presentation</vt:lpstr>
      <vt:lpstr>PowerPoint Presentation</vt:lpstr>
      <vt:lpstr>PowerPoint Presentation</vt:lpstr>
      <vt:lpstr>PowerPoint Presentation</vt:lpstr>
      <vt:lpstr>PowerPoint Presentation</vt:lpstr>
      <vt:lpstr>EQUITY defined   Assurance of the conditions for an optimal educational and practice environment (workplace) for all learners, faculty and staff (workforce) requires:​</vt:lpstr>
      <vt:lpstr>INCLUSION</vt:lpstr>
      <vt:lpstr>PowerPoint Presentation</vt:lpstr>
      <vt:lpstr>Common Elements in Equity Practices</vt:lpstr>
      <vt:lpstr>Scope of  Equity Practices  </vt:lpstr>
      <vt:lpstr>EQUITY defined   Assurance of the conditions for an optimal educational and practice environment (workplace) for all learners, faculty and staff (workforce) requires:​</vt:lpstr>
      <vt:lpstr>PowerPoint Presentation</vt:lpstr>
      <vt:lpstr>Individual  Equity Practices</vt:lpstr>
      <vt:lpstr>Case Study</vt:lpstr>
      <vt:lpstr>Individual</vt:lpstr>
      <vt:lpstr>Workforce</vt:lpstr>
      <vt:lpstr>Workforce</vt:lpstr>
      <vt:lpstr>Workforce Equity  Practices</vt:lpstr>
      <vt:lpstr>Departmental/Institutional</vt:lpstr>
      <vt:lpstr>PowerPoint Presentation</vt:lpstr>
      <vt:lpstr>Summary</vt:lpstr>
      <vt:lpstr>Thank  you!</vt:lpstr>
      <vt:lpstr>Environmental Preparedness &amp; Readiness </vt:lpstr>
      <vt:lpstr>Equity Matters  Continuous Learning and Process Improvement in DEI &amp; Anti-Racism</vt:lpstr>
    </vt:vector>
  </TitlesOfParts>
  <Company>Excellence in Education,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Equity  in ARCOS</dc:title>
  <dc:creator>Bonnie Simpson</dc:creator>
  <cp:lastModifiedBy>Scott Feigen</cp:lastModifiedBy>
  <cp:revision>8</cp:revision>
  <dcterms:created xsi:type="dcterms:W3CDTF">2022-03-24T13:53:36Z</dcterms:created>
  <dcterms:modified xsi:type="dcterms:W3CDTF">2022-03-24T19:28:45Z</dcterms:modified>
</cp:coreProperties>
</file>